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60" r:id="rId5"/>
  </p:sldMasterIdLst>
  <p:notesMasterIdLst>
    <p:notesMasterId r:id="rId40"/>
  </p:notesMasterIdLst>
  <p:sldIdLst>
    <p:sldId id="578" r:id="rId6"/>
    <p:sldId id="639" r:id="rId7"/>
    <p:sldId id="608" r:id="rId8"/>
    <p:sldId id="342" r:id="rId9"/>
    <p:sldId id="643" r:id="rId10"/>
    <p:sldId id="640" r:id="rId11"/>
    <p:sldId id="629" r:id="rId12"/>
    <p:sldId id="610" r:id="rId13"/>
    <p:sldId id="641" r:id="rId14"/>
    <p:sldId id="616" r:id="rId15"/>
    <p:sldId id="655" r:id="rId16"/>
    <p:sldId id="663" r:id="rId17"/>
    <p:sldId id="665" r:id="rId18"/>
    <p:sldId id="666" r:id="rId19"/>
    <p:sldId id="662" r:id="rId20"/>
    <p:sldId id="612" r:id="rId21"/>
    <p:sldId id="658" r:id="rId22"/>
    <p:sldId id="619" r:id="rId23"/>
    <p:sldId id="660" r:id="rId24"/>
    <p:sldId id="656" r:id="rId25"/>
    <p:sldId id="659" r:id="rId26"/>
    <p:sldId id="622" r:id="rId27"/>
    <p:sldId id="661" r:id="rId28"/>
    <p:sldId id="657" r:id="rId29"/>
    <p:sldId id="638" r:id="rId30"/>
    <p:sldId id="637" r:id="rId31"/>
    <p:sldId id="649" r:id="rId32"/>
    <p:sldId id="632" r:id="rId33"/>
    <p:sldId id="650" r:id="rId34"/>
    <p:sldId id="626" r:id="rId35"/>
    <p:sldId id="630" r:id="rId36"/>
    <p:sldId id="611" r:id="rId37"/>
    <p:sldId id="653" r:id="rId38"/>
    <p:sldId id="65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RA Intro" id="{4492598C-08F8-4311-9E65-9F51721B98EA}">
          <p14:sldIdLst>
            <p14:sldId id="578"/>
            <p14:sldId id="639"/>
          </p14:sldIdLst>
        </p14:section>
        <p14:section name="A Rapid Mobile-based Population Survey COVID-19" id="{5E294395-62AB-4FCE-9E1C-506DE235E9B3}">
          <p14:sldIdLst>
            <p14:sldId id="608"/>
            <p14:sldId id="342"/>
            <p14:sldId id="643"/>
            <p14:sldId id="640"/>
            <p14:sldId id="629"/>
          </p14:sldIdLst>
        </p14:section>
        <p14:section name="Behavior and COVID-19" id="{3D724739-8EB6-47AB-83C2-2584A963A2EE}">
          <p14:sldIdLst>
            <p14:sldId id="610"/>
            <p14:sldId id="641"/>
            <p14:sldId id="616"/>
            <p14:sldId id="655"/>
            <p14:sldId id="663"/>
            <p14:sldId id="665"/>
            <p14:sldId id="666"/>
            <p14:sldId id="662"/>
            <p14:sldId id="612"/>
            <p14:sldId id="658"/>
            <p14:sldId id="619"/>
            <p14:sldId id="660"/>
            <p14:sldId id="656"/>
            <p14:sldId id="659"/>
            <p14:sldId id="622"/>
            <p14:sldId id="661"/>
            <p14:sldId id="657"/>
          </p14:sldIdLst>
        </p14:section>
        <p14:section name="Use of Rapid Data to Inform UNICEF Programming" id="{0333EB37-79FB-474E-9D87-213D39D58DF7}">
          <p14:sldIdLst>
            <p14:sldId id="638"/>
            <p14:sldId id="637"/>
            <p14:sldId id="649"/>
            <p14:sldId id="632"/>
            <p14:sldId id="650"/>
          </p14:sldIdLst>
        </p14:section>
        <p14:section name="Lessons Learned" id="{12C1FD66-7B3F-4738-B6A3-6CA39D938969}">
          <p14:sldIdLst>
            <p14:sldId id="626"/>
            <p14:sldId id="630"/>
          </p14:sldIdLst>
        </p14:section>
        <p14:section name="Closing" id="{5973C0A6-B543-485D-B49A-D4731211F523}">
          <p14:sldIdLst>
            <p14:sldId id="611"/>
            <p14:sldId id="653"/>
            <p14:sldId id="65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yen Kim Huynh" initials="UH" lastIdx="20" clrIdx="0">
    <p:extLst>
      <p:ext uri="{19B8F6BF-5375-455C-9EA6-DF929625EA0E}">
        <p15:presenceInfo xmlns:p15="http://schemas.microsoft.com/office/powerpoint/2012/main" userId="S::uhuynh@unicef.org::ffc587ce-6cff-4eb2-ac5d-7e3e72b74a7f" providerId="AD"/>
      </p:ext>
    </p:extLst>
  </p:cmAuthor>
  <p:cmAuthor id="2" name="Massimiliano Sani" initials="MS" lastIdx="8" clrIdx="1">
    <p:extLst>
      <p:ext uri="{19B8F6BF-5375-455C-9EA6-DF929625EA0E}">
        <p15:presenceInfo xmlns:p15="http://schemas.microsoft.com/office/powerpoint/2012/main" userId="S::masani@unicef.org::a0c46c52-b732-4612-97eb-39672c4513d0" providerId="AD"/>
      </p:ext>
    </p:extLst>
  </p:cmAuthor>
  <p:cmAuthor id="3" name="Carole Tronchet Pradhan" initials="CP" lastIdx="11" clrIdx="2">
    <p:extLst>
      <p:ext uri="{19B8F6BF-5375-455C-9EA6-DF929625EA0E}">
        <p15:presenceInfo xmlns:p15="http://schemas.microsoft.com/office/powerpoint/2012/main" userId="S::ctronchetpradhan@unicef.org::276b80a0-7474-4c6b-8aca-9f3ca9ebc407" providerId="AD"/>
      </p:ext>
    </p:extLst>
  </p:cmAuthor>
  <p:cmAuthor id="4" name="Andres Esteban" initials="AE" lastIdx="2" clrIdx="3">
    <p:extLst>
      <p:ext uri="{19B8F6BF-5375-455C-9EA6-DF929625EA0E}">
        <p15:presenceInfo xmlns:p15="http://schemas.microsoft.com/office/powerpoint/2012/main" userId="Andres Esteban" providerId="None"/>
      </p:ext>
    </p:extLst>
  </p:cmAuthor>
  <p:cmAuthor id="5" name="Andres Esteban Ochoa Toasa" initials="AEOT" lastIdx="27" clrIdx="4">
    <p:extLst>
      <p:ext uri="{19B8F6BF-5375-455C-9EA6-DF929625EA0E}">
        <p15:presenceInfo xmlns:p15="http://schemas.microsoft.com/office/powerpoint/2012/main" userId="Andres Esteban Ochoa Toas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26" y="6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D2B91E-8294-4528-8B36-1830F43EB9DE}" type="datetimeFigureOut">
              <a:rPr lang="en-US" smtClean="0"/>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F63FA-0B9A-46C2-AF3E-2FE1C2D10FB0}" type="slidenum">
              <a:rPr lang="en-US" smtClean="0"/>
              <a:t>‹#›</a:t>
            </a:fld>
            <a:endParaRPr lang="en-US"/>
          </a:p>
        </p:txBody>
      </p:sp>
    </p:spTree>
    <p:extLst>
      <p:ext uri="{BB962C8B-B14F-4D97-AF65-F5344CB8AC3E}">
        <p14:creationId xmlns:p14="http://schemas.microsoft.com/office/powerpoint/2010/main" val="185188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CRA approach, you can add that it has been flexible in ESAR with trying to accommodate countries specific questions in questionnaire and also it integrated with existing </a:t>
            </a:r>
            <a:r>
              <a:rPr lang="en-US" err="1"/>
              <a:t>KAp</a:t>
            </a:r>
            <a:r>
              <a:rPr lang="en-US"/>
              <a:t> </a:t>
            </a:r>
            <a:r>
              <a:rPr lang="en-US" err="1"/>
              <a:t>sudies</a:t>
            </a:r>
            <a:r>
              <a:rPr lang="en-US"/>
              <a:t> in Madagascar and South Sudan</a:t>
            </a:r>
          </a:p>
        </p:txBody>
      </p:sp>
      <p:sp>
        <p:nvSpPr>
          <p:cNvPr id="4" name="Slide Number Placeholder 3"/>
          <p:cNvSpPr>
            <a:spLocks noGrp="1"/>
          </p:cNvSpPr>
          <p:nvPr>
            <p:ph type="sldNum" sz="quarter" idx="5"/>
          </p:nvPr>
        </p:nvSpPr>
        <p:spPr/>
        <p:txBody>
          <a:bodyPr/>
          <a:lstStyle/>
          <a:p>
            <a:fld id="{AD0F63FA-0B9A-46C2-AF3E-2FE1C2D10FB0}" type="slidenum">
              <a:rPr lang="en-US" smtClean="0"/>
              <a:t>4</a:t>
            </a:fld>
            <a:endParaRPr lang="en-US"/>
          </a:p>
        </p:txBody>
      </p:sp>
    </p:spTree>
    <p:extLst>
      <p:ext uri="{BB962C8B-B14F-4D97-AF65-F5344CB8AC3E}">
        <p14:creationId xmlns:p14="http://schemas.microsoft.com/office/powerpoint/2010/main" val="906553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416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D0F63FA-0B9A-46C2-AF3E-2FE1C2D10FB0}" type="slidenum">
              <a:rPr lang="en-US" smtClean="0"/>
              <a:t>16</a:t>
            </a:fld>
            <a:endParaRPr lang="en-US"/>
          </a:p>
        </p:txBody>
      </p:sp>
    </p:spTree>
    <p:extLst>
      <p:ext uri="{BB962C8B-B14F-4D97-AF65-F5344CB8AC3E}">
        <p14:creationId xmlns:p14="http://schemas.microsoft.com/office/powerpoint/2010/main" val="31631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021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0F63FA-0B9A-46C2-AF3E-2FE1C2D10FB0}" type="slidenum">
              <a:rPr lang="en-US" smtClean="0"/>
              <a:t>18</a:t>
            </a:fld>
            <a:endParaRPr lang="en-US"/>
          </a:p>
        </p:txBody>
      </p:sp>
    </p:spTree>
    <p:extLst>
      <p:ext uri="{BB962C8B-B14F-4D97-AF65-F5344CB8AC3E}">
        <p14:creationId xmlns:p14="http://schemas.microsoft.com/office/powerpoint/2010/main" val="1713030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838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41537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513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0F63FA-0B9A-46C2-AF3E-2FE1C2D10FB0}" type="slidenum">
              <a:rPr lang="en-US" smtClean="0"/>
              <a:t>22</a:t>
            </a:fld>
            <a:endParaRPr lang="en-US"/>
          </a:p>
        </p:txBody>
      </p:sp>
    </p:spTree>
    <p:extLst>
      <p:ext uri="{BB962C8B-B14F-4D97-AF65-F5344CB8AC3E}">
        <p14:creationId xmlns:p14="http://schemas.microsoft.com/office/powerpoint/2010/main" val="1838985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992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403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01D66D-7619-407E-908D-D491863AF0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699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0F63FA-0B9A-46C2-AF3E-2FE1C2D10FB0}" type="slidenum">
              <a:rPr lang="en-US" smtClean="0"/>
              <a:t>25</a:t>
            </a:fld>
            <a:endParaRPr lang="en-US"/>
          </a:p>
        </p:txBody>
      </p:sp>
    </p:spTree>
    <p:extLst>
      <p:ext uri="{BB962C8B-B14F-4D97-AF65-F5344CB8AC3E}">
        <p14:creationId xmlns:p14="http://schemas.microsoft.com/office/powerpoint/2010/main" val="23162645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32</a:t>
            </a:fld>
            <a:endParaRPr lang="en-US"/>
          </a:p>
        </p:txBody>
      </p:sp>
    </p:spTree>
    <p:extLst>
      <p:ext uri="{BB962C8B-B14F-4D97-AF65-F5344CB8AC3E}">
        <p14:creationId xmlns:p14="http://schemas.microsoft.com/office/powerpoint/2010/main" val="1138758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0F63FA-0B9A-46C2-AF3E-2FE1C2D10FB0}" type="slidenum">
              <a:rPr lang="en-US" smtClean="0"/>
              <a:t>6</a:t>
            </a:fld>
            <a:endParaRPr lang="en-US"/>
          </a:p>
        </p:txBody>
      </p:sp>
    </p:spTree>
    <p:extLst>
      <p:ext uri="{BB962C8B-B14F-4D97-AF65-F5344CB8AC3E}">
        <p14:creationId xmlns:p14="http://schemas.microsoft.com/office/powerpoint/2010/main" val="234407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0F63FA-0B9A-46C2-AF3E-2FE1C2D10FB0}" type="slidenum">
              <a:rPr lang="en-US" smtClean="0"/>
              <a:t>9</a:t>
            </a:fld>
            <a:endParaRPr lang="en-US"/>
          </a:p>
        </p:txBody>
      </p:sp>
    </p:spTree>
    <p:extLst>
      <p:ext uri="{BB962C8B-B14F-4D97-AF65-F5344CB8AC3E}">
        <p14:creationId xmlns:p14="http://schemas.microsoft.com/office/powerpoint/2010/main" val="2377963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0F63FA-0B9A-46C2-AF3E-2FE1C2D10FB0}" type="slidenum">
              <a:rPr lang="en-US" smtClean="0"/>
              <a:t>10</a:t>
            </a:fld>
            <a:endParaRPr lang="en-US"/>
          </a:p>
        </p:txBody>
      </p:sp>
    </p:spTree>
    <p:extLst>
      <p:ext uri="{BB962C8B-B14F-4D97-AF65-F5344CB8AC3E}">
        <p14:creationId xmlns:p14="http://schemas.microsoft.com/office/powerpoint/2010/main" val="2691602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028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4550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662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0F63FA-0B9A-46C2-AF3E-2FE1C2D10F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19436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761B-A935-47D4-8D65-C2398E459D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D96BE1-1ACC-41D4-99FC-86369FDA05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B5255F-57F6-4A6C-A41D-B6B2111E732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079DC7-836B-4619-8F68-A299FEE3BC14}"/>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C6C5CD5-D49F-4F62-870F-09737645BB97}"/>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349142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CACC-F42E-48A5-8558-67C0B562DF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26AE33-FEF6-454E-A9FB-F938A0C540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0E0B0-567C-493F-87EB-D0CCCCA4E7F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0D26B50-139B-49E9-A131-64F4E309D638}"/>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FBF9D977-5798-4798-8E2A-98B73C53F228}"/>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3721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4D092A-09E2-4688-BAF5-38D276FCB02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9ED3B8-C689-474D-A476-9A09F6978C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29250D-E44A-4533-AC7F-0322679099A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AE1B0C7-D034-4E6B-BD34-D10EBF66C67B}"/>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A66C066-5897-4FB9-BD87-A4F015CDF2C4}"/>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1448217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Zoomed Map">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762005" y="1643063"/>
            <a:ext cx="10629900" cy="3986212"/>
          </a:xfrm>
          <a:solidFill>
            <a:schemeClr val="bg2"/>
          </a:solidFill>
        </p:spPr>
        <p:txBody>
          <a:bodyPr>
            <a:normAutofit/>
          </a:bodyPr>
          <a:lstStyle>
            <a:lvl1pPr marL="205740" indent="-205740" algn="l">
              <a:defRPr sz="132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tabLst/>
              <a:defRPr/>
            </a:pPr>
            <a:r>
              <a:rPr lang="en-US"/>
              <a:t>You can place a zoomed in view of your map here or place a graph. This slide is optional. </a:t>
            </a:r>
            <a:br>
              <a:rPr lang="en-US"/>
            </a:br>
            <a:r>
              <a:rPr lang="en-US"/>
              <a:t>Whatever best fits your requirement.</a:t>
            </a:r>
          </a:p>
        </p:txBody>
      </p:sp>
    </p:spTree>
    <p:extLst>
      <p:ext uri="{BB962C8B-B14F-4D97-AF65-F5344CB8AC3E}">
        <p14:creationId xmlns:p14="http://schemas.microsoft.com/office/powerpoint/2010/main" val="2537786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7D628-6124-2644-9003-DD600444508E}"/>
              </a:ext>
            </a:extLst>
          </p:cNvPr>
          <p:cNvSpPr>
            <a:spLocks noGrp="1"/>
          </p:cNvSpPr>
          <p:nvPr>
            <p:ph type="ctrTitle"/>
          </p:nvPr>
        </p:nvSpPr>
        <p:spPr>
          <a:xfrm>
            <a:off x="1524000" y="1122363"/>
            <a:ext cx="9144000" cy="2387600"/>
          </a:xfrm>
        </p:spPr>
        <p:txBody>
          <a:bodyPr anchor="b"/>
          <a:lstStyle>
            <a:lvl1pPr algn="ctr">
              <a:defRPr sz="6000" b="1"/>
            </a:lvl1pPr>
          </a:lstStyle>
          <a:p>
            <a:r>
              <a:rPr lang="en-US"/>
              <a:t>Click to edit Master title style</a:t>
            </a:r>
          </a:p>
        </p:txBody>
      </p:sp>
      <p:sp>
        <p:nvSpPr>
          <p:cNvPr id="3" name="Subtitle 2">
            <a:extLst>
              <a:ext uri="{FF2B5EF4-FFF2-40B4-BE49-F238E27FC236}">
                <a16:creationId xmlns:a16="http://schemas.microsoft.com/office/drawing/2014/main" id="{9963D490-6B91-9B40-93B6-D7052D24B4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170F12-22B9-294A-ACED-C6692B05A5F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652178A-0A86-6F4F-81F1-10BEFF720524}"/>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629E43B7-AFD2-084A-9FE3-3A0E37085E05}"/>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593202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B3F31-B936-6040-84F5-4981DFE3800F}"/>
              </a:ext>
            </a:extLst>
          </p:cNvPr>
          <p:cNvSpPr>
            <a:spLocks noGrp="1"/>
          </p:cNvSpPr>
          <p:nvPr>
            <p:ph type="title"/>
          </p:nvPr>
        </p:nvSpPr>
        <p:spPr/>
        <p:txBody>
          <a:bodyPr/>
          <a:lstStyle>
            <a:lvl1pPr>
              <a:defRPr b="1"/>
            </a:lvl1pPr>
          </a:lstStyle>
          <a:p>
            <a:r>
              <a:rPr lang="en-US"/>
              <a:t>Click to edit Master title style</a:t>
            </a:r>
          </a:p>
        </p:txBody>
      </p:sp>
      <p:sp>
        <p:nvSpPr>
          <p:cNvPr id="3" name="Content Placeholder 2">
            <a:extLst>
              <a:ext uri="{FF2B5EF4-FFF2-40B4-BE49-F238E27FC236}">
                <a16:creationId xmlns:a16="http://schemas.microsoft.com/office/drawing/2014/main" id="{FC79735D-4037-6B41-AEEA-4188A59508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F7704F-73F5-4542-8B69-2B5C6EB044D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90A8280-11ED-C248-BB95-4C09DD47D03C}"/>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B887FD09-12BF-0446-BC73-68CE403C9AC4}"/>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73361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9920-A82B-A747-94CC-C566947108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209C267-18EC-7348-9E53-162AECE295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82D47-8DD0-9749-AE7F-F78675B7E3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FDC3ED1-66C3-F641-A83F-53F8F92E8610}"/>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0BA8B1FB-3FDB-434F-97EF-F2193F7DC83E}"/>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428181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51B27-F6FF-5145-A6F7-250145D8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6C22D2-DE54-3D49-AD9D-590C98B38B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2A29FB-5194-F944-B216-A10B938644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0E2F98-F074-FE4F-B9AF-31026DF3CC4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E58D92DB-94CF-574C-AD06-814A62FCBF64}"/>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F4CC8FCB-0329-4042-B4B8-A87BC2F20E80}"/>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3329112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D06E7-226F-5B42-980F-6E829A8A88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CE955A-67B2-AE41-91EC-BB06048626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D3F5DE-A460-EC48-B430-2303B5DF66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38184F-EA39-B340-8A97-6AF3C3A2A5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6B354A-D771-B446-8A4F-8AEE7FC44C1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803E13-9CC7-8248-B54B-8C8D2A2F574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0DCEDB4-E80F-6D48-BC70-4D6FE08F0883}"/>
              </a:ext>
            </a:extLst>
          </p:cNvPr>
          <p:cNvSpPr>
            <a:spLocks noGrp="1"/>
          </p:cNvSpPr>
          <p:nvPr>
            <p:ph type="ftr" sz="quarter" idx="11"/>
          </p:nvPr>
        </p:nvSpPr>
        <p:spPr/>
        <p:txBody>
          <a:bodyPr/>
          <a:lstStyle/>
          <a:p>
            <a:r>
              <a:rPr lang="en-US"/>
              <a:t>Community Rapid Assessment on COVID: 3 Countries in ESAR</a:t>
            </a:r>
          </a:p>
        </p:txBody>
      </p:sp>
      <p:sp>
        <p:nvSpPr>
          <p:cNvPr id="9" name="Slide Number Placeholder 8">
            <a:extLst>
              <a:ext uri="{FF2B5EF4-FFF2-40B4-BE49-F238E27FC236}">
                <a16:creationId xmlns:a16="http://schemas.microsoft.com/office/drawing/2014/main" id="{CD728259-A89B-0A48-80EB-4A5A677E645B}"/>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7278464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D7AA4-8527-CA4A-9556-ED5AD991BF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296265-E4EC-994F-B9C5-6967FDFA69A9}"/>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710E688-3679-4B44-97C3-3649853C075F}"/>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B0BC71AD-904E-864A-952B-D00DAEBCF23A}"/>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710847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65BB43-3BDD-6345-A88A-EBD8280FCB10}"/>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8B624E1-661D-E949-AF27-8D3B0BF8CF9F}"/>
              </a:ext>
            </a:extLst>
          </p:cNvPr>
          <p:cNvSpPr>
            <a:spLocks noGrp="1"/>
          </p:cNvSpPr>
          <p:nvPr>
            <p:ph type="ftr" sz="quarter" idx="11"/>
          </p:nvPr>
        </p:nvSpPr>
        <p:spPr/>
        <p:txBody>
          <a:bodyPr/>
          <a:lstStyle/>
          <a:p>
            <a:r>
              <a:rPr lang="en-US"/>
              <a:t>Community Rapid Assessment on COVID: 3 Countries in ESAR</a:t>
            </a:r>
          </a:p>
        </p:txBody>
      </p:sp>
      <p:sp>
        <p:nvSpPr>
          <p:cNvPr id="4" name="Slide Number Placeholder 3">
            <a:extLst>
              <a:ext uri="{FF2B5EF4-FFF2-40B4-BE49-F238E27FC236}">
                <a16:creationId xmlns:a16="http://schemas.microsoft.com/office/drawing/2014/main" id="{3F144AF7-7549-BD4F-AE35-94929A237E72}"/>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916077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74091-38E7-465A-BD99-FF15B7590E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69F630-70B2-4489-8BAC-2A3E38A8EE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7C6FA-D63E-411C-987E-59F29A00965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74B157D-B235-4E8E-ACAF-36F7CCE13CB3}"/>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65D2456E-5BAD-4A1C-8FB7-E390DA2A05B3}"/>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958500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E0E8D-1609-C04B-97CC-7F396A6714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3BD726A-2033-DF44-A305-D3373F21E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045EAE-E5DA-AF46-8BEA-FA318BFDDE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4EDA2A-2D64-074F-9C89-EC711B6A33F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6C25C44-DB81-104D-8FC5-A14920D9F1A7}"/>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999F1100-A173-6449-AE5F-FE172AB82EA7}"/>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28413890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3E8F4-C8D9-884D-8C47-14E7A812CE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C1EE65-A0DD-4D45-A524-90BD7F487F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D094230-4975-5E4B-A3A0-73FBFC1B2D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D0042A-A447-7844-8902-E49A293D20F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EFFC29C-AB84-B747-956B-B2B78750F8F8}"/>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52550B8A-8CA8-6D4E-8A18-E8775DE1234D}"/>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1973640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8EBB9-1EBC-A843-92DC-A118916283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1AC682F-70A4-6145-B6EA-112C483E14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F78C9C-A6C8-0446-8CE8-0C25F89D5E4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E611B79-CB7A-EE4C-B854-2361FAD727F9}"/>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E7E4011A-4F33-C448-9F4E-761564DE0967}"/>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37190746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45B7B8-0D28-4948-8C5F-22B51BAB98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A06234-D908-D943-8188-D68D7F3EAF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26481-D06C-C042-8066-E768EC73CA8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61EBB75-4DB9-0F41-AB63-1275877FDD4B}"/>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4638D92B-3F31-8C44-8E7B-3E219027EF31}"/>
              </a:ext>
            </a:extLst>
          </p:cNvPr>
          <p:cNvSpPr>
            <a:spLocks noGrp="1"/>
          </p:cNvSpPr>
          <p:nvPr>
            <p:ph type="sldNum" sz="quarter" idx="12"/>
          </p:nvPr>
        </p:nvSpPr>
        <p:spPr/>
        <p:txBody>
          <a:bodyPr/>
          <a:lstStyle/>
          <a:p>
            <a:fld id="{969B71CF-2512-DC4F-80BD-DF39A63C0657}" type="slidenum">
              <a:rPr lang="en-US" smtClean="0"/>
              <a:t>‹#›</a:t>
            </a:fld>
            <a:endParaRPr lang="en-US"/>
          </a:p>
        </p:txBody>
      </p:sp>
    </p:spTree>
    <p:extLst>
      <p:ext uri="{BB962C8B-B14F-4D97-AF65-F5344CB8AC3E}">
        <p14:creationId xmlns:p14="http://schemas.microsoft.com/office/powerpoint/2010/main" val="8891456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UNICEF Photo slide">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04D33F75-791A-8643-BA87-4DAF53721B30}"/>
              </a:ext>
            </a:extLst>
          </p:cNvPr>
          <p:cNvSpPr>
            <a:spLocks noGrp="1"/>
          </p:cNvSpPr>
          <p:nvPr>
            <p:ph type="pic" sz="quarter" idx="10"/>
          </p:nvPr>
        </p:nvSpPr>
        <p:spPr>
          <a:xfrm>
            <a:off x="0" y="0"/>
            <a:ext cx="12192000" cy="6858000"/>
          </a:xfrm>
        </p:spPr>
        <p:txBody>
          <a:bodyPr/>
          <a:lstStyle>
            <a:lvl1pPr marL="0" indent="0" algn="ctr">
              <a:buNone/>
              <a:defRPr>
                <a:solidFill>
                  <a:schemeClr val="bg2">
                    <a:lumMod val="20000"/>
                    <a:lumOff val="80000"/>
                  </a:schemeClr>
                </a:solidFill>
              </a:defRPr>
            </a:lvl1pPr>
          </a:lstStyle>
          <a:p>
            <a:endParaRPr lang="en-US"/>
          </a:p>
          <a:p>
            <a:endParaRPr lang="en-US"/>
          </a:p>
          <a:p>
            <a:endParaRPr lang="en-US"/>
          </a:p>
          <a:p>
            <a:endParaRPr lang="en-US"/>
          </a:p>
          <a:p>
            <a:endParaRPr lang="en-US"/>
          </a:p>
          <a:p>
            <a:endParaRPr lang="en-US"/>
          </a:p>
          <a:p>
            <a:endParaRPr lang="en-US"/>
          </a:p>
          <a:p>
            <a:endParaRPr lang="en-US"/>
          </a:p>
          <a:p>
            <a:r>
              <a:rPr lang="en-US"/>
              <a:t>Photo here</a:t>
            </a:r>
          </a:p>
        </p:txBody>
      </p:sp>
    </p:spTree>
    <p:extLst>
      <p:ext uri="{BB962C8B-B14F-4D97-AF65-F5344CB8AC3E}">
        <p14:creationId xmlns:p14="http://schemas.microsoft.com/office/powerpoint/2010/main" val="17886593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UNICEF Photo slide">
    <p:spTree>
      <p:nvGrpSpPr>
        <p:cNvPr id="1" name=""/>
        <p:cNvGrpSpPr/>
        <p:nvPr/>
      </p:nvGrpSpPr>
      <p:grpSpPr>
        <a:xfrm>
          <a:off x="0" y="0"/>
          <a:ext cx="0" cy="0"/>
          <a:chOff x="0" y="0"/>
          <a:chExt cx="0" cy="0"/>
        </a:xfrm>
      </p:grpSpPr>
      <p:sp>
        <p:nvSpPr>
          <p:cNvPr id="3" name="Picture Placeholder 11">
            <a:extLst>
              <a:ext uri="{FF2B5EF4-FFF2-40B4-BE49-F238E27FC236}">
                <a16:creationId xmlns:a16="http://schemas.microsoft.com/office/drawing/2014/main" id="{2084D1F1-25D7-1445-AC17-82787DDD157A}"/>
              </a:ext>
            </a:extLst>
          </p:cNvPr>
          <p:cNvSpPr>
            <a:spLocks noGrp="1"/>
          </p:cNvSpPr>
          <p:nvPr>
            <p:ph type="pic" sz="quarter" idx="11"/>
          </p:nvPr>
        </p:nvSpPr>
        <p:spPr>
          <a:xfrm>
            <a:off x="0" y="0"/>
            <a:ext cx="12192000" cy="6858000"/>
          </a:xfrm>
        </p:spPr>
        <p:txBody>
          <a:bodyPr/>
          <a:lstStyle>
            <a:lvl1pPr marL="0" indent="0" algn="ctr">
              <a:buNone/>
              <a:defRPr i="1">
                <a:solidFill>
                  <a:srgbClr val="D4D7D9"/>
                </a:solidFill>
              </a:defRPr>
            </a:lvl1pPr>
          </a:lstStyle>
          <a:p>
            <a:endParaRPr lang="en-US"/>
          </a:p>
          <a:p>
            <a:endParaRPr lang="en-US"/>
          </a:p>
          <a:p>
            <a:endParaRPr lang="en-US"/>
          </a:p>
          <a:p>
            <a:endParaRPr lang="en-US"/>
          </a:p>
          <a:p>
            <a:endParaRPr lang="en-US"/>
          </a:p>
          <a:p>
            <a:endParaRPr lang="en-US"/>
          </a:p>
          <a:p>
            <a:endParaRPr lang="en-US"/>
          </a:p>
          <a:p>
            <a:endParaRPr lang="en-US"/>
          </a:p>
          <a:p>
            <a:r>
              <a:rPr lang="en-US"/>
              <a:t>PHOTO HERE</a:t>
            </a:r>
          </a:p>
        </p:txBody>
      </p:sp>
    </p:spTree>
    <p:extLst>
      <p:ext uri="{BB962C8B-B14F-4D97-AF65-F5344CB8AC3E}">
        <p14:creationId xmlns:p14="http://schemas.microsoft.com/office/powerpoint/2010/main" val="2637617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ver Slide 1">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B549E0BE-84F6-094B-BBF2-726C47192BBA}"/>
              </a:ext>
            </a:extLst>
          </p:cNvPr>
          <p:cNvSpPr>
            <a:spLocks noGrp="1"/>
          </p:cNvSpPr>
          <p:nvPr>
            <p:ph sz="quarter" idx="11"/>
          </p:nvPr>
        </p:nvSpPr>
        <p:spPr>
          <a:xfrm>
            <a:off x="0" y="0"/>
            <a:ext cx="12192000" cy="6858000"/>
          </a:xfrm>
        </p:spPr>
        <p:txBody>
          <a:bodyPr/>
          <a:lstStyle>
            <a:lvl1pPr marL="0" indent="0" algn="ctr">
              <a:buNone/>
              <a:defRPr/>
            </a:lvl1pPr>
          </a:lstStyle>
          <a:p>
            <a:pPr lvl="0"/>
            <a:endParaRPr lang="en-US"/>
          </a:p>
          <a:p>
            <a:pPr lvl="0"/>
            <a:endParaRPr lang="en-US"/>
          </a:p>
          <a:p>
            <a:pPr lvl="0"/>
            <a:endParaRPr lang="en-US"/>
          </a:p>
          <a:p>
            <a:pPr lvl="0"/>
            <a:endParaRPr lang="en-US"/>
          </a:p>
          <a:p>
            <a:pPr lvl="0"/>
            <a:r>
              <a:rPr lang="en-US"/>
              <a:t>Graphics here</a:t>
            </a:r>
          </a:p>
        </p:txBody>
      </p:sp>
    </p:spTree>
    <p:extLst>
      <p:ext uri="{BB962C8B-B14F-4D97-AF65-F5344CB8AC3E}">
        <p14:creationId xmlns:p14="http://schemas.microsoft.com/office/powerpoint/2010/main" val="2516199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492600" y="0"/>
            <a:ext cx="7699401" cy="6858000"/>
          </a:xfrm>
          <a:solidFill>
            <a:schemeClr val="bg1">
              <a:lumMod val="95000"/>
            </a:schemeClr>
          </a:solidFill>
        </p:spPr>
        <p:txBody>
          <a:bodyPr/>
          <a:lstStyle/>
          <a:p>
            <a:endParaRPr lang="en-US"/>
          </a:p>
        </p:txBody>
      </p:sp>
    </p:spTree>
    <p:extLst>
      <p:ext uri="{BB962C8B-B14F-4D97-AF65-F5344CB8AC3E}">
        <p14:creationId xmlns:p14="http://schemas.microsoft.com/office/powerpoint/2010/main" val="1848346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icture Placeholder 7"/>
          <p:cNvSpPr>
            <a:spLocks noGrp="1"/>
          </p:cNvSpPr>
          <p:nvPr>
            <p:ph type="pic" sz="quarter" idx="10" hasCustomPrompt="1"/>
          </p:nvPr>
        </p:nvSpPr>
        <p:spPr>
          <a:xfrm>
            <a:off x="4891316" y="58782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7" name="Picture Placeholder 7"/>
          <p:cNvSpPr>
            <a:spLocks noGrp="1"/>
          </p:cNvSpPr>
          <p:nvPr>
            <p:ph type="pic" sz="quarter" idx="11" hasCustomPrompt="1"/>
          </p:nvPr>
        </p:nvSpPr>
        <p:spPr>
          <a:xfrm>
            <a:off x="8244116" y="58782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8" name="Picture Placeholder 7"/>
          <p:cNvSpPr>
            <a:spLocks noGrp="1"/>
          </p:cNvSpPr>
          <p:nvPr>
            <p:ph type="pic" sz="quarter" idx="12" hasCustomPrompt="1"/>
          </p:nvPr>
        </p:nvSpPr>
        <p:spPr>
          <a:xfrm>
            <a:off x="8244116" y="351390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
        <p:nvSpPr>
          <p:cNvPr id="9" name="Picture Placeholder 7"/>
          <p:cNvSpPr>
            <a:spLocks noGrp="1"/>
          </p:cNvSpPr>
          <p:nvPr>
            <p:ph type="pic" sz="quarter" idx="13" hasCustomPrompt="1"/>
          </p:nvPr>
        </p:nvSpPr>
        <p:spPr>
          <a:xfrm>
            <a:off x="4891316" y="3513909"/>
            <a:ext cx="3164115" cy="2769325"/>
          </a:xfrm>
          <a:solidFill>
            <a:srgbClr val="00B0F0"/>
          </a:solidFill>
        </p:spPr>
        <p:txBody>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p:txBody>
      </p:sp>
    </p:spTree>
    <p:extLst>
      <p:ext uri="{BB962C8B-B14F-4D97-AF65-F5344CB8AC3E}">
        <p14:creationId xmlns:p14="http://schemas.microsoft.com/office/powerpoint/2010/main" val="10017563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lide for maps">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647705" y="1901826"/>
            <a:ext cx="5295900" cy="3856039"/>
          </a:xfrm>
        </p:spPr>
        <p:txBody>
          <a:bodyPr/>
          <a:lstStyle/>
          <a:p>
            <a:endParaRPr lang="en-US"/>
          </a:p>
        </p:txBody>
      </p:sp>
      <p:sp>
        <p:nvSpPr>
          <p:cNvPr id="7" name="Picture Placeholder 1"/>
          <p:cNvSpPr>
            <a:spLocks noGrp="1"/>
          </p:cNvSpPr>
          <p:nvPr>
            <p:ph type="pic" sz="quarter" idx="10" hasCustomPrompt="1"/>
          </p:nvPr>
        </p:nvSpPr>
        <p:spPr>
          <a:xfrm>
            <a:off x="660403" y="1902186"/>
            <a:ext cx="5286309" cy="3856064"/>
          </a:xfrm>
          <a:solidFill>
            <a:schemeClr val="bg2"/>
          </a:solidFill>
          <a:ln>
            <a:noFill/>
          </a:ln>
        </p:spPr>
        <p:txBody>
          <a:bodyPr>
            <a:normAutofit/>
          </a:bodyPr>
          <a:lstStyle>
            <a:lvl1pPr>
              <a:defRPr sz="1320" baseline="0">
                <a:latin typeface="Arial" charset="0"/>
                <a:ea typeface="Arial" charset="0"/>
                <a:cs typeface="Arial"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Maps, Graphs, Diagrams, pie charts etc.</a:t>
            </a:r>
          </a:p>
        </p:txBody>
      </p:sp>
      <p:sp>
        <p:nvSpPr>
          <p:cNvPr id="12" name="Picture Placeholder 1"/>
          <p:cNvSpPr>
            <a:spLocks noGrp="1"/>
          </p:cNvSpPr>
          <p:nvPr>
            <p:ph type="pic" sz="quarter" idx="12" hasCustomPrompt="1"/>
          </p:nvPr>
        </p:nvSpPr>
        <p:spPr>
          <a:xfrm>
            <a:off x="6203952" y="1902186"/>
            <a:ext cx="5286309" cy="3856064"/>
          </a:xfrm>
          <a:solidFill>
            <a:schemeClr val="bg2"/>
          </a:solidFill>
          <a:ln>
            <a:noFill/>
          </a:ln>
        </p:spPr>
        <p:txBody>
          <a:bodyPr>
            <a:normAutofit/>
          </a:bodyPr>
          <a:lstStyle>
            <a:lvl1pPr>
              <a:defRPr sz="1320" baseline="0">
                <a:latin typeface="Arial" charset="0"/>
                <a:ea typeface="Arial" charset="0"/>
                <a:cs typeface="Arial"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Maps, Graphs, Diagrams, pie charts etc.</a:t>
            </a:r>
          </a:p>
        </p:txBody>
      </p:sp>
    </p:spTree>
    <p:extLst>
      <p:ext uri="{BB962C8B-B14F-4D97-AF65-F5344CB8AC3E}">
        <p14:creationId xmlns:p14="http://schemas.microsoft.com/office/powerpoint/2010/main" val="307667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B95AF-9F0B-4326-AEE2-CC3DE47F01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E573A6-4095-4D11-ABD6-A397FF413E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5FCA9A-624D-4CD8-BBA1-4DEC8616D96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F5C5DC2C-36FD-46ED-9DB2-0AA568D778EA}"/>
              </a:ext>
            </a:extLst>
          </p:cNvPr>
          <p:cNvSpPr>
            <a:spLocks noGrp="1"/>
          </p:cNvSpPr>
          <p:nvPr>
            <p:ph type="ftr" sz="quarter" idx="11"/>
          </p:nvPr>
        </p:nvSpPr>
        <p:spPr/>
        <p:txBody>
          <a:body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7480BFD8-A1B8-4243-A55E-C263E57AC620}"/>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9261300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Number slide">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0"/>
            <a:ext cx="12192000" cy="6858000"/>
          </a:xfrm>
          <a:solidFill>
            <a:schemeClr val="bg1">
              <a:lumMod val="95000"/>
            </a:schemeClr>
          </a:solidFill>
        </p:spPr>
        <p:txBody>
          <a:bodyPr>
            <a:normAutofit/>
          </a:bodyPr>
          <a:lstStyle>
            <a:lvl1pPr>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Click to add the best image you have.</a:t>
            </a:r>
          </a:p>
        </p:txBody>
      </p:sp>
    </p:spTree>
    <p:extLst>
      <p:ext uri="{BB962C8B-B14F-4D97-AF65-F5344CB8AC3E}">
        <p14:creationId xmlns:p14="http://schemas.microsoft.com/office/powerpoint/2010/main" val="4342143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Zoomed Map">
    <p:spTree>
      <p:nvGrpSpPr>
        <p:cNvPr id="1" name=""/>
        <p:cNvGrpSpPr/>
        <p:nvPr/>
      </p:nvGrpSpPr>
      <p:grpSpPr>
        <a:xfrm>
          <a:off x="0" y="0"/>
          <a:ext cx="0" cy="0"/>
          <a:chOff x="0" y="0"/>
          <a:chExt cx="0" cy="0"/>
        </a:xfrm>
      </p:grpSpPr>
      <p:sp>
        <p:nvSpPr>
          <p:cNvPr id="8" name="Picture Placeholder 7"/>
          <p:cNvSpPr>
            <a:spLocks noGrp="1"/>
          </p:cNvSpPr>
          <p:nvPr>
            <p:ph type="pic" sz="quarter" idx="10" hasCustomPrompt="1"/>
          </p:nvPr>
        </p:nvSpPr>
        <p:spPr>
          <a:xfrm>
            <a:off x="762005" y="1643063"/>
            <a:ext cx="10629900" cy="3986212"/>
          </a:xfrm>
          <a:solidFill>
            <a:schemeClr val="bg2"/>
          </a:solidFill>
        </p:spPr>
        <p:txBody>
          <a:bodyPr>
            <a:normAutofit/>
          </a:bodyPr>
          <a:lstStyle>
            <a:lvl1pPr marL="205740" indent="-205740" algn="l">
              <a:defRPr sz="132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tabLst/>
              <a:defRPr/>
            </a:pPr>
            <a:r>
              <a:rPr lang="en-US"/>
              <a:t>You can place a zoomed in view of your map here or place a graph. This slide is optional. </a:t>
            </a:r>
            <a:br>
              <a:rPr lang="en-US"/>
            </a:br>
            <a:r>
              <a:rPr lang="en-US"/>
              <a:t>Whatever best fits your requirement.</a:t>
            </a:r>
          </a:p>
        </p:txBody>
      </p:sp>
    </p:spTree>
    <p:extLst>
      <p:ext uri="{BB962C8B-B14F-4D97-AF65-F5344CB8AC3E}">
        <p14:creationId xmlns:p14="http://schemas.microsoft.com/office/powerpoint/2010/main" val="11289537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 images">
    <p:spTree>
      <p:nvGrpSpPr>
        <p:cNvPr id="1" name=""/>
        <p:cNvGrpSpPr/>
        <p:nvPr/>
      </p:nvGrpSpPr>
      <p:grpSpPr>
        <a:xfrm>
          <a:off x="0" y="0"/>
          <a:ext cx="0" cy="0"/>
          <a:chOff x="0" y="0"/>
          <a:chExt cx="0" cy="0"/>
        </a:xfrm>
      </p:grpSpPr>
      <p:sp>
        <p:nvSpPr>
          <p:cNvPr id="7" name="Picture Placeholder 11"/>
          <p:cNvSpPr>
            <a:spLocks noGrp="1"/>
          </p:cNvSpPr>
          <p:nvPr>
            <p:ph type="pic" sz="quarter" idx="12" hasCustomPrompt="1"/>
          </p:nvPr>
        </p:nvSpPr>
        <p:spPr>
          <a:xfrm>
            <a:off x="0" y="657225"/>
            <a:ext cx="4622800" cy="2600326"/>
          </a:xfrm>
          <a:solidFill>
            <a:schemeClr val="bg2"/>
          </a:solidFill>
        </p:spPr>
        <p:txBody>
          <a:bodyPr/>
          <a:lstStyle>
            <a:lvl1pPr marL="274313" marR="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endParaRPr lang="en-US"/>
          </a:p>
        </p:txBody>
      </p:sp>
      <p:sp>
        <p:nvSpPr>
          <p:cNvPr id="8" name="Picture Placeholder 11"/>
          <p:cNvSpPr>
            <a:spLocks noGrp="1"/>
          </p:cNvSpPr>
          <p:nvPr>
            <p:ph type="pic" sz="quarter" idx="13" hasCustomPrompt="1"/>
          </p:nvPr>
        </p:nvSpPr>
        <p:spPr>
          <a:xfrm>
            <a:off x="7569200" y="3743324"/>
            <a:ext cx="4622800" cy="2600326"/>
          </a:xfrm>
          <a:solidFill>
            <a:schemeClr val="bg2"/>
          </a:solidFill>
        </p:spPr>
        <p:txBody>
          <a:bodyPr/>
          <a:lstStyle>
            <a:lvl1pPr marL="274313" marR="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sz="1800" baseline="0">
                <a:latin typeface="Univers LT Std 55 Roman" charset="0"/>
              </a:defRPr>
            </a:lvl1pPr>
          </a:lstStyle>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r>
              <a:rPr lang="en-US"/>
              <a:t>picture</a:t>
            </a:r>
          </a:p>
          <a:p>
            <a:pPr marL="274313" marR="0" lvl="0" indent="-274313" algn="l" defTabSz="1097252" rtl="0" eaLnBrk="1" fontAlgn="auto" latinLnBrk="0" hangingPunct="1">
              <a:lnSpc>
                <a:spcPct val="90000"/>
              </a:lnSpc>
              <a:spcBef>
                <a:spcPts val="1200"/>
              </a:spcBef>
              <a:spcAft>
                <a:spcPts val="0"/>
              </a:spcAft>
              <a:buClrTx/>
              <a:buSzTx/>
              <a:buFont typeface="Arial" panose="020B0604020202020204" pitchFamily="34" charset="0"/>
              <a:buNone/>
              <a:tabLst/>
              <a:defRPr/>
            </a:pPr>
            <a:endParaRPr lang="en-US"/>
          </a:p>
        </p:txBody>
      </p:sp>
    </p:spTree>
    <p:extLst>
      <p:ext uri="{BB962C8B-B14F-4D97-AF65-F5344CB8AC3E}">
        <p14:creationId xmlns:p14="http://schemas.microsoft.com/office/powerpoint/2010/main" val="1321406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E3091-FD8B-40B0-AEF5-46FCAEBF21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39FD37-4A40-41C9-91EA-4D2C341C43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CEF66B-387F-41F1-891A-15D7974E82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F316999-7140-4B62-B86C-CB0C4F5427C9}"/>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27F2935-39AC-44F1-8249-43A135A0B20B}"/>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7F91C48E-50D6-4362-AB86-47D30D9821BC}"/>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36261179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C40B0-7CD4-44B4-9C68-2595974000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8BEE15-9BE0-4BC6-8F24-C3B117F36F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4E7CB24-D545-40BA-BC37-98C02687FA5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99368E-93F0-4605-99EC-C92FCBD03C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0D296DF-DAB6-4B41-9200-DBCDFDDD64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87444D-3643-4080-B9FD-B8512830E84D}"/>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C481A92C-D5D3-4CB7-BB65-82D3F1DE5FD4}"/>
              </a:ext>
            </a:extLst>
          </p:cNvPr>
          <p:cNvSpPr>
            <a:spLocks noGrp="1"/>
          </p:cNvSpPr>
          <p:nvPr>
            <p:ph type="ftr" sz="quarter" idx="11"/>
          </p:nvPr>
        </p:nvSpPr>
        <p:spPr/>
        <p:txBody>
          <a:bodyPr/>
          <a:lstStyle/>
          <a:p>
            <a:r>
              <a:rPr lang="en-US"/>
              <a:t>Community Rapid Assessment on COVID: 3 Countries in ESAR</a:t>
            </a:r>
          </a:p>
        </p:txBody>
      </p:sp>
      <p:sp>
        <p:nvSpPr>
          <p:cNvPr id="9" name="Slide Number Placeholder 8">
            <a:extLst>
              <a:ext uri="{FF2B5EF4-FFF2-40B4-BE49-F238E27FC236}">
                <a16:creationId xmlns:a16="http://schemas.microsoft.com/office/drawing/2014/main" id="{E9CF2DB8-A566-479D-9368-CD1ADF809617}"/>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896341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088E8-1F4E-44BC-ADE8-1C6AE8135B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B0CD9F-AABF-4478-AB62-08AE9C4B258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6BAC94C-C5D9-4554-A2C6-BB17B37F99D4}"/>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1051031C-4C42-44B4-A621-2CFD3C6197ED}"/>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208311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D6A926-CFC8-408C-A990-987CF6542895}"/>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0EC75296-2648-4F8A-9C57-E13C9AA34B5E}"/>
              </a:ext>
            </a:extLst>
          </p:cNvPr>
          <p:cNvSpPr>
            <a:spLocks noGrp="1"/>
          </p:cNvSpPr>
          <p:nvPr>
            <p:ph type="ftr" sz="quarter" idx="11"/>
          </p:nvPr>
        </p:nvSpPr>
        <p:spPr/>
        <p:txBody>
          <a:bodyPr/>
          <a:lstStyle/>
          <a:p>
            <a:r>
              <a:rPr lang="en-US"/>
              <a:t>Community Rapid Assessment on COVID: 3 Countries in ESAR</a:t>
            </a:r>
          </a:p>
        </p:txBody>
      </p:sp>
      <p:sp>
        <p:nvSpPr>
          <p:cNvPr id="4" name="Slide Number Placeholder 3">
            <a:extLst>
              <a:ext uri="{FF2B5EF4-FFF2-40B4-BE49-F238E27FC236}">
                <a16:creationId xmlns:a16="http://schemas.microsoft.com/office/drawing/2014/main" id="{0053CF92-42DC-4A6D-9AAF-AE59358462FB}"/>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715118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33CF5-AC60-4530-B0EE-7BEE6F988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05BEB7-C359-4029-883E-8E78F809AB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4E8FCC-C6D4-442A-9359-859E1E2909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E6FF04-4C30-47BE-ACA6-99E51C33DAE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96F3F89-CEE8-4DEA-BA85-FB08045B7F78}"/>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59C33A06-E369-47DC-8935-F1975A8238A2}"/>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2380424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4DBF-FBD4-45C6-A90F-0375D01490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7B9750-0B6D-4AFC-B10A-810C3154CF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1DF4CFF-6086-4D1A-B9EB-7EC06A6F6A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CD9216-33D1-4EC6-A5EC-FF38E006E4E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2F691643-3E62-4DDD-8BC7-82581D27A52E}"/>
              </a:ext>
            </a:extLst>
          </p:cNvPr>
          <p:cNvSpPr>
            <a:spLocks noGrp="1"/>
          </p:cNvSpPr>
          <p:nvPr>
            <p:ph type="ftr" sz="quarter" idx="11"/>
          </p:nvPr>
        </p:nvSpPr>
        <p:spPr/>
        <p:txBody>
          <a:bodyPr/>
          <a:lstStyle/>
          <a:p>
            <a:r>
              <a:rPr lang="en-US"/>
              <a:t>Community Rapid Assessment on COVID: 3 Countries in ESAR</a:t>
            </a:r>
          </a:p>
        </p:txBody>
      </p:sp>
      <p:sp>
        <p:nvSpPr>
          <p:cNvPr id="7" name="Slide Number Placeholder 6">
            <a:extLst>
              <a:ext uri="{FF2B5EF4-FFF2-40B4-BE49-F238E27FC236}">
                <a16:creationId xmlns:a16="http://schemas.microsoft.com/office/drawing/2014/main" id="{C88372E3-F5F6-4430-B227-1813EFD041D3}"/>
              </a:ext>
            </a:extLst>
          </p:cNvPr>
          <p:cNvSpPr>
            <a:spLocks noGrp="1"/>
          </p:cNvSpPr>
          <p:nvPr>
            <p:ph type="sldNum" sz="quarter" idx="12"/>
          </p:nvPr>
        </p:nvSpPr>
        <p:spPr/>
        <p:txBody>
          <a:bodyPr/>
          <a:lstStyle/>
          <a:p>
            <a:fld id="{13693880-679E-4B39-BB81-20A2BD16C956}" type="slidenum">
              <a:rPr lang="en-US" smtClean="0"/>
              <a:t>‹#›</a:t>
            </a:fld>
            <a:endParaRPr lang="en-US"/>
          </a:p>
        </p:txBody>
      </p:sp>
    </p:spTree>
    <p:extLst>
      <p:ext uri="{BB962C8B-B14F-4D97-AF65-F5344CB8AC3E}">
        <p14:creationId xmlns:p14="http://schemas.microsoft.com/office/powerpoint/2010/main" val="1380175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B2CB1C-8BFC-4796-8BED-ACE168CE878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A63E92-458D-40EF-862D-2F8AF7261F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6528F-D691-4F78-AF13-825F5701C1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85E0224-058F-47FC-999C-2E814169CB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4B265FC0-4343-4D4F-AF8C-2B6551E175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93880-679E-4B39-BB81-20A2BD16C956}" type="slidenum">
              <a:rPr lang="en-US" smtClean="0"/>
              <a:t>‹#›</a:t>
            </a:fld>
            <a:endParaRPr lang="en-US"/>
          </a:p>
        </p:txBody>
      </p:sp>
    </p:spTree>
    <p:extLst>
      <p:ext uri="{BB962C8B-B14F-4D97-AF65-F5344CB8AC3E}">
        <p14:creationId xmlns:p14="http://schemas.microsoft.com/office/powerpoint/2010/main" val="3802140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8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604B8D-4240-F147-8F34-E6AF9C9F4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47BB91-26D7-3D47-A398-6F6006791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274D3-6492-1A42-8101-BFE2093D0D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5C6B9E42-48C8-1145-A3AB-6F4CBFA58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Community Rapid Assessment on COVID: 3 Countries in ESAR</a:t>
            </a:r>
          </a:p>
        </p:txBody>
      </p:sp>
      <p:sp>
        <p:nvSpPr>
          <p:cNvPr id="6" name="Slide Number Placeholder 5">
            <a:extLst>
              <a:ext uri="{FF2B5EF4-FFF2-40B4-BE49-F238E27FC236}">
                <a16:creationId xmlns:a16="http://schemas.microsoft.com/office/drawing/2014/main" id="{21891B4C-9CD1-C14D-8ACD-E823177C0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9B71CF-2512-DC4F-80BD-DF39A63C0657}" type="slidenum">
              <a:rPr lang="en-US" smtClean="0"/>
              <a:t>‹#›</a:t>
            </a:fld>
            <a:endParaRPr lang="en-US"/>
          </a:p>
        </p:txBody>
      </p:sp>
    </p:spTree>
    <p:extLst>
      <p:ext uri="{BB962C8B-B14F-4D97-AF65-F5344CB8AC3E}">
        <p14:creationId xmlns:p14="http://schemas.microsoft.com/office/powerpoint/2010/main" val="16642874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hf hd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unicef-my.sharepoint.com/:w:/g/personal/aochoa_unicef_org/Ee8t1K9xRGdElK9NKPnThM8BHjamqebVtGdNQXnlM6OUPw?e=pC839v" TargetMode="External"/><Relationship Id="rId2" Type="http://schemas.openxmlformats.org/officeDocument/2006/relationships/image" Target="../media/image3.jpe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hyperlink" Target="https://www.unicef.org/mena/media/5586/file/The_Behavioural_Drivers_Model_0.pdf%20.pdf"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doi.org/10.1038/s41467-020-18190-5"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hyperlink" Target="https://www.unicef.org/mena/media/5586/file/The_Behavioural_Drivers_Model_0.pdf%20.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unicef-my.sharepoint.com/:x:/g/personal/aochoa_unicef_org/EZ7tMsdcl3xNj7uAJG0KVBgBFKLT1x_-3vWMffgIUUKX_Q?e=3DZAvo"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sv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1.xml"/><Relationship Id="rId4" Type="http://schemas.openxmlformats.org/officeDocument/2006/relationships/hyperlink" Target="https://unicef-my.sharepoint.com/:w:/g/personal/aochoa_unicef_org/EcFeGPrXpNtLsfpob5EEBbkBnJ6kBCzekTgLiU3DKeCBVQ?e=Es4M2P"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7A5DCCD-2759-4FAE-9DD8-0A20E0CB126E}"/>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7813" b="7813"/>
          <a:stretch>
            <a:fillRect/>
          </a:stretch>
        </p:blipFill>
        <p:spPr>
          <a:xfrm>
            <a:off x="-275304" y="-47424"/>
            <a:ext cx="12467304" cy="6858000"/>
          </a:xfrm>
          <a:solidFill>
            <a:schemeClr val="accent4">
              <a:lumMod val="75000"/>
            </a:schemeClr>
          </a:solidFill>
        </p:spPr>
      </p:pic>
      <p:sp>
        <p:nvSpPr>
          <p:cNvPr id="6" name="TextBox 5">
            <a:extLst>
              <a:ext uri="{FF2B5EF4-FFF2-40B4-BE49-F238E27FC236}">
                <a16:creationId xmlns:a16="http://schemas.microsoft.com/office/drawing/2014/main" id="{A3510D27-79F9-0345-8BD6-C8DC3EAF33B5}"/>
              </a:ext>
            </a:extLst>
          </p:cNvPr>
          <p:cNvSpPr txBox="1"/>
          <p:nvPr/>
        </p:nvSpPr>
        <p:spPr>
          <a:xfrm rot="16200000">
            <a:off x="11024755" y="4572000"/>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pic>
        <p:nvPicPr>
          <p:cNvPr id="12" name="Picture 11">
            <a:extLst>
              <a:ext uri="{FF2B5EF4-FFF2-40B4-BE49-F238E27FC236}">
                <a16:creationId xmlns:a16="http://schemas.microsoft.com/office/drawing/2014/main" id="{4E6261B8-DFAA-D94B-9E61-2C3F33F37A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13578" y="293"/>
            <a:ext cx="1645920" cy="1645920"/>
          </a:xfrm>
          <a:prstGeom prst="rect">
            <a:avLst/>
          </a:prstGeom>
        </p:spPr>
      </p:pic>
      <p:graphicFrame>
        <p:nvGraphicFramePr>
          <p:cNvPr id="8" name="Table 7">
            <a:extLst>
              <a:ext uri="{FF2B5EF4-FFF2-40B4-BE49-F238E27FC236}">
                <a16:creationId xmlns:a16="http://schemas.microsoft.com/office/drawing/2014/main" id="{F1E6BCF8-2C9A-6944-8B09-C76D2D914512}"/>
              </a:ext>
            </a:extLst>
          </p:cNvPr>
          <p:cNvGraphicFramePr>
            <a:graphicFrameLocks noGrp="1"/>
          </p:cNvGraphicFramePr>
          <p:nvPr>
            <p:extLst>
              <p:ext uri="{D42A27DB-BD31-4B8C-83A1-F6EECF244321}">
                <p14:modId xmlns:p14="http://schemas.microsoft.com/office/powerpoint/2010/main" val="608387990"/>
              </p:ext>
            </p:extLst>
          </p:nvPr>
        </p:nvGraphicFramePr>
        <p:xfrm>
          <a:off x="150394" y="130342"/>
          <a:ext cx="4451662" cy="6507512"/>
        </p:xfrm>
        <a:graphic>
          <a:graphicData uri="http://schemas.openxmlformats.org/drawingml/2006/table">
            <a:tbl>
              <a:tblPr firstRow="1">
                <a:tableStyleId>{9D7B26C5-4107-4FEC-AEDC-1716B250A1EF}</a:tableStyleId>
              </a:tblPr>
              <a:tblGrid>
                <a:gridCol w="4451662">
                  <a:extLst>
                    <a:ext uri="{9D8B030D-6E8A-4147-A177-3AD203B41FA5}">
                      <a16:colId xmlns:a16="http://schemas.microsoft.com/office/drawing/2014/main" val="1922222833"/>
                    </a:ext>
                  </a:extLst>
                </a:gridCol>
              </a:tblGrid>
              <a:tr h="3613376">
                <a:tc>
                  <a:txBody>
                    <a:bodyPr/>
                    <a:lstStyle/>
                    <a:p>
                      <a:pPr marL="0" marR="0" lvl="0" indent="0" algn="l" rtl="0" eaLnBrk="1" fontAlgn="auto" latinLnBrk="0" hangingPunct="1">
                        <a:lnSpc>
                          <a:spcPct val="100000"/>
                        </a:lnSpc>
                        <a:spcBef>
                          <a:spcPts val="1200"/>
                        </a:spcBef>
                        <a:spcAft>
                          <a:spcPts val="0"/>
                        </a:spcAft>
                        <a:buFontTx/>
                        <a:buNone/>
                      </a:pPr>
                      <a:endParaRPr lang="en-US" sz="900" dirty="0"/>
                    </a:p>
                    <a:p>
                      <a:pPr marL="0" marR="0" lvl="0" indent="0" algn="l" rtl="0" eaLnBrk="1" fontAlgn="auto" latinLnBrk="0" hangingPunct="1">
                        <a:lnSpc>
                          <a:spcPct val="100000"/>
                        </a:lnSpc>
                        <a:spcBef>
                          <a:spcPts val="0"/>
                        </a:spcBef>
                        <a:spcAft>
                          <a:spcPts val="0"/>
                        </a:spcAft>
                        <a:buFontTx/>
                        <a:buNone/>
                      </a:pPr>
                      <a:r>
                        <a:rPr lang="en-US" sz="3200" dirty="0"/>
                        <a:t>Community Rapid Assessment on COVID-19: </a:t>
                      </a:r>
                    </a:p>
                    <a:p>
                      <a:pPr marL="0" marR="0" lvl="0" indent="0" algn="l" rtl="0" eaLnBrk="1" fontAlgn="auto" latinLnBrk="0" hangingPunct="1">
                        <a:lnSpc>
                          <a:spcPct val="100000"/>
                        </a:lnSpc>
                        <a:spcBef>
                          <a:spcPts val="600"/>
                        </a:spcBef>
                        <a:spcAft>
                          <a:spcPts val="0"/>
                        </a:spcAft>
                        <a:buFontTx/>
                        <a:buNone/>
                      </a:pPr>
                      <a:r>
                        <a:rPr lang="en-US" sz="2100" b="0" i="0" dirty="0">
                          <a:latin typeface="+mn-lt"/>
                          <a:cs typeface="Arial"/>
                        </a:rPr>
                        <a:t>Early Findings on Behavioral Drivers, Community Coping Mechanisms and Communication Channels in Nepal</a:t>
                      </a:r>
                      <a:endParaRPr lang="en-US" sz="2100" b="0" i="0" dirty="0">
                        <a:latin typeface="Arial"/>
                        <a:cs typeface="Arial"/>
                      </a:endParaRPr>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120116532"/>
                  </a:ext>
                </a:extLst>
              </a:tr>
              <a:tr h="4239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a:p>
                  </a:txBody>
                  <a:tcP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0153049"/>
                  </a:ext>
                </a:extLst>
              </a:tr>
              <a:tr h="2470227">
                <a:tc>
                  <a:txBody>
                    <a:bodyPr/>
                    <a:lstStyle/>
                    <a:p>
                      <a:pPr marL="0" marR="0" lvl="0" indent="0" algn="l" rtl="0" eaLnBrk="1" fontAlgn="auto" latinLnBrk="0" hangingPunct="1">
                        <a:lnSpc>
                          <a:spcPct val="100000"/>
                        </a:lnSpc>
                        <a:spcBef>
                          <a:spcPts val="0"/>
                        </a:spcBef>
                        <a:spcAft>
                          <a:spcPts val="0"/>
                        </a:spcAft>
                        <a:buFontTx/>
                        <a:buNone/>
                      </a:pPr>
                      <a:r>
                        <a:rPr lang="en-US" sz="1800" dirty="0"/>
                        <a:t>HQ: Evaluation Office &amp; C4D Division, </a:t>
                      </a:r>
                      <a:endParaRPr lang="en-US" dirty="0"/>
                    </a:p>
                    <a:p>
                      <a:pPr marL="0" marR="0" lvl="0" indent="0" algn="l">
                        <a:lnSpc>
                          <a:spcPct val="100000"/>
                        </a:lnSpc>
                        <a:spcBef>
                          <a:spcPts val="0"/>
                        </a:spcBef>
                        <a:spcAft>
                          <a:spcPts val="0"/>
                        </a:spcAft>
                        <a:buFontTx/>
                        <a:buNone/>
                      </a:pPr>
                      <a:r>
                        <a:rPr lang="en-US" sz="1800" dirty="0"/>
                        <a:t>ESARO: Evaluation &amp; C4D sections, </a:t>
                      </a:r>
                      <a:endParaRPr lang="en-US" dirty="0"/>
                    </a:p>
                    <a:p>
                      <a:pPr marL="0" marR="0" lvl="0" indent="0" algn="l">
                        <a:lnSpc>
                          <a:spcPct val="100000"/>
                        </a:lnSpc>
                        <a:spcBef>
                          <a:spcPts val="0"/>
                        </a:spcBef>
                        <a:spcAft>
                          <a:spcPts val="0"/>
                        </a:spcAft>
                        <a:buFontTx/>
                        <a:buNone/>
                      </a:pPr>
                      <a:r>
                        <a:rPr lang="en-US" sz="1800" dirty="0"/>
                        <a:t>Nepal Country Office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rtl="0" eaLnBrk="1" fontAlgn="auto" latinLnBrk="0" hangingPunct="1">
                        <a:lnSpc>
                          <a:spcPct val="100000"/>
                        </a:lnSpc>
                        <a:spcBef>
                          <a:spcPts val="0"/>
                        </a:spcBef>
                        <a:spcAft>
                          <a:spcPts val="0"/>
                        </a:spcAft>
                        <a:buFontTx/>
                        <a:buNone/>
                      </a:pPr>
                      <a:r>
                        <a:rPr lang="en-US" dirty="0"/>
                        <a:t>November 2020 </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0481144"/>
                  </a:ext>
                </a:extLst>
              </a:tr>
            </a:tbl>
          </a:graphicData>
        </a:graphic>
      </p:graphicFrame>
    </p:spTree>
    <p:extLst>
      <p:ext uri="{BB962C8B-B14F-4D97-AF65-F5344CB8AC3E}">
        <p14:creationId xmlns:p14="http://schemas.microsoft.com/office/powerpoint/2010/main" val="4185130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254249" y="154171"/>
            <a:ext cx="10703136" cy="100764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lang="en-US" sz="2800" b="1" spc="-10" dirty="0">
                <a:solidFill>
                  <a:srgbClr val="00AEEF"/>
                </a:solidFill>
                <a:latin typeface="Arial"/>
                <a:cs typeface="Arial"/>
                <a:sym typeface="Montserrat-Regular"/>
              </a:rPr>
              <a:t>What are the risk perceptions and barriers communities have during COVID-19?</a:t>
            </a:r>
            <a:endParaRPr lang="en-US" sz="2800" dirty="0"/>
          </a:p>
        </p:txBody>
      </p:sp>
      <p:sp>
        <p:nvSpPr>
          <p:cNvPr id="2" name="Footer Placeholder 1">
            <a:extLst>
              <a:ext uri="{FF2B5EF4-FFF2-40B4-BE49-F238E27FC236}">
                <a16:creationId xmlns:a16="http://schemas.microsoft.com/office/drawing/2014/main" id="{0BC5BAC8-2B28-4EE8-816D-FDF4CDF0D26E}"/>
              </a:ext>
            </a:extLst>
          </p:cNvPr>
          <p:cNvSpPr>
            <a:spLocks noGrp="1"/>
          </p:cNvSpPr>
          <p:nvPr>
            <p:ph type="ftr" sz="quarter" idx="11"/>
          </p:nvPr>
        </p:nvSpPr>
        <p:spPr/>
        <p:txBody>
          <a:bodyPr/>
          <a:lstStyle/>
          <a:p>
            <a:r>
              <a:rPr lang="en-US" dirty="0"/>
              <a:t>Community Rapid Assessment on COVID: 3 Countries in ESAR</a:t>
            </a:r>
          </a:p>
        </p:txBody>
      </p:sp>
      <p:sp>
        <p:nvSpPr>
          <p:cNvPr id="6" name="Slide Number Placeholder 5">
            <a:extLst>
              <a:ext uri="{FF2B5EF4-FFF2-40B4-BE49-F238E27FC236}">
                <a16:creationId xmlns:a16="http://schemas.microsoft.com/office/drawing/2014/main" id="{EE5D0D29-0D1A-4431-BBB9-2F7A89FBBF5E}"/>
              </a:ext>
            </a:extLst>
          </p:cNvPr>
          <p:cNvSpPr>
            <a:spLocks noGrp="1"/>
          </p:cNvSpPr>
          <p:nvPr>
            <p:ph type="sldNum" sz="quarter" idx="12"/>
          </p:nvPr>
        </p:nvSpPr>
        <p:spPr/>
        <p:txBody>
          <a:bodyPr/>
          <a:lstStyle/>
          <a:p>
            <a:fld id="{969B71CF-2512-DC4F-80BD-DF39A63C0657}" type="slidenum">
              <a:rPr lang="en-US" smtClean="0"/>
              <a:t>10</a:t>
            </a:fld>
            <a:endParaRPr lang="en-US"/>
          </a:p>
        </p:txBody>
      </p:sp>
      <p:sp>
        <p:nvSpPr>
          <p:cNvPr id="11" name="Footer Placeholder 8">
            <a:extLst>
              <a:ext uri="{FF2B5EF4-FFF2-40B4-BE49-F238E27FC236}">
                <a16:creationId xmlns:a16="http://schemas.microsoft.com/office/drawing/2014/main" id="{9DC6DCE4-5F54-4605-9716-325AE4359434}"/>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10</a:t>
            </a:fld>
            <a:r>
              <a:rPr lang="en-US" sz="1050" dirty="0">
                <a:solidFill>
                  <a:schemeClr val="bg1"/>
                </a:solidFill>
              </a:rPr>
              <a:t> | Community Rapid Assessment on COVID-19: Nepal</a:t>
            </a:r>
          </a:p>
        </p:txBody>
      </p:sp>
      <p:pic>
        <p:nvPicPr>
          <p:cNvPr id="5" name="Picture 4">
            <a:extLst>
              <a:ext uri="{FF2B5EF4-FFF2-40B4-BE49-F238E27FC236}">
                <a16:creationId xmlns:a16="http://schemas.microsoft.com/office/drawing/2014/main" id="{1929C0B9-FE7C-4AC9-AB1C-D774DF82D654}"/>
              </a:ext>
            </a:extLst>
          </p:cNvPr>
          <p:cNvPicPr>
            <a:picLocks noChangeAspect="1"/>
          </p:cNvPicPr>
          <p:nvPr/>
        </p:nvPicPr>
        <p:blipFill rotWithShape="1">
          <a:blip r:embed="rId3"/>
          <a:srcRect l="7614"/>
          <a:stretch/>
        </p:blipFill>
        <p:spPr>
          <a:xfrm>
            <a:off x="5704245" y="1849748"/>
            <a:ext cx="6082297" cy="2801533"/>
          </a:xfrm>
          <a:prstGeom prst="rect">
            <a:avLst/>
          </a:prstGeom>
        </p:spPr>
      </p:pic>
      <p:pic>
        <p:nvPicPr>
          <p:cNvPr id="17" name="Picture 16">
            <a:extLst>
              <a:ext uri="{FF2B5EF4-FFF2-40B4-BE49-F238E27FC236}">
                <a16:creationId xmlns:a16="http://schemas.microsoft.com/office/drawing/2014/main" id="{004FDEBF-2636-4BA6-B469-D7966EF53237}"/>
              </a:ext>
            </a:extLst>
          </p:cNvPr>
          <p:cNvPicPr>
            <a:picLocks noChangeAspect="1"/>
          </p:cNvPicPr>
          <p:nvPr/>
        </p:nvPicPr>
        <p:blipFill>
          <a:blip r:embed="rId4"/>
          <a:stretch>
            <a:fillRect/>
          </a:stretch>
        </p:blipFill>
        <p:spPr>
          <a:xfrm>
            <a:off x="0" y="1959549"/>
            <a:ext cx="5581691" cy="2938901"/>
          </a:xfrm>
          <a:prstGeom prst="rect">
            <a:avLst/>
          </a:prstGeom>
        </p:spPr>
      </p:pic>
    </p:spTree>
    <p:extLst>
      <p:ext uri="{BB962C8B-B14F-4D97-AF65-F5344CB8AC3E}">
        <p14:creationId xmlns:p14="http://schemas.microsoft.com/office/powerpoint/2010/main" val="3336456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254249" y="154171"/>
            <a:ext cx="10703136" cy="100764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lang="en-US" sz="2800" b="1" spc="-10" dirty="0">
                <a:solidFill>
                  <a:srgbClr val="00AEEF"/>
                </a:solidFill>
                <a:latin typeface="Arial"/>
                <a:cs typeface="Arial"/>
                <a:sym typeface="Montserrat-Regular"/>
              </a:rPr>
              <a:t>What are the risk perceptions and barriers communities have during COVID-19?</a:t>
            </a:r>
            <a:endParaRPr lang="en-US" sz="2800" dirty="0"/>
          </a:p>
        </p:txBody>
      </p:sp>
      <p:sp>
        <p:nvSpPr>
          <p:cNvPr id="2" name="Footer Placeholder 1">
            <a:extLst>
              <a:ext uri="{FF2B5EF4-FFF2-40B4-BE49-F238E27FC236}">
                <a16:creationId xmlns:a16="http://schemas.microsoft.com/office/drawing/2014/main" id="{0BC5BAC8-2B28-4EE8-816D-FDF4CDF0D26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6" name="Slide Number Placeholder 5">
            <a:extLst>
              <a:ext uri="{FF2B5EF4-FFF2-40B4-BE49-F238E27FC236}">
                <a16:creationId xmlns:a16="http://schemas.microsoft.com/office/drawing/2014/main" id="{EE5D0D29-0D1A-4431-BBB9-2F7A89FBBF5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11" name="Footer Placeholder 8">
            <a:extLst>
              <a:ext uri="{FF2B5EF4-FFF2-40B4-BE49-F238E27FC236}">
                <a16:creationId xmlns:a16="http://schemas.microsoft.com/office/drawing/2014/main" id="{C563421F-A3DE-4E99-8D49-8C899532728C}"/>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11</a:t>
            </a:fld>
            <a:r>
              <a:rPr lang="en-US" sz="1050" dirty="0">
                <a:solidFill>
                  <a:schemeClr val="bg1"/>
                </a:solidFill>
              </a:rPr>
              <a:t> | Community Rapid Assessment on COVID-19: Nepal</a:t>
            </a:r>
          </a:p>
        </p:txBody>
      </p:sp>
      <p:pic>
        <p:nvPicPr>
          <p:cNvPr id="12" name="Picture 11">
            <a:extLst>
              <a:ext uri="{FF2B5EF4-FFF2-40B4-BE49-F238E27FC236}">
                <a16:creationId xmlns:a16="http://schemas.microsoft.com/office/drawing/2014/main" id="{1731B3F9-002F-44A8-A500-9942DD7496DD}"/>
              </a:ext>
            </a:extLst>
          </p:cNvPr>
          <p:cNvPicPr>
            <a:picLocks noChangeAspect="1"/>
          </p:cNvPicPr>
          <p:nvPr/>
        </p:nvPicPr>
        <p:blipFill rotWithShape="1">
          <a:blip r:embed="rId3"/>
          <a:srcRect l="7131"/>
          <a:stretch/>
        </p:blipFill>
        <p:spPr>
          <a:xfrm>
            <a:off x="5896041" y="1787817"/>
            <a:ext cx="6175572" cy="3282361"/>
          </a:xfrm>
          <a:prstGeom prst="rect">
            <a:avLst/>
          </a:prstGeom>
        </p:spPr>
      </p:pic>
      <p:pic>
        <p:nvPicPr>
          <p:cNvPr id="5" name="Picture 4">
            <a:extLst>
              <a:ext uri="{FF2B5EF4-FFF2-40B4-BE49-F238E27FC236}">
                <a16:creationId xmlns:a16="http://schemas.microsoft.com/office/drawing/2014/main" id="{0F3DE8FA-C84E-4094-8EDA-B31E78AC4B13}"/>
              </a:ext>
            </a:extLst>
          </p:cNvPr>
          <p:cNvPicPr>
            <a:picLocks noChangeAspect="1"/>
          </p:cNvPicPr>
          <p:nvPr/>
        </p:nvPicPr>
        <p:blipFill rotWithShape="1">
          <a:blip r:embed="rId4"/>
          <a:srcRect l="7611"/>
          <a:stretch/>
        </p:blipFill>
        <p:spPr>
          <a:xfrm>
            <a:off x="0" y="1873605"/>
            <a:ext cx="5896041" cy="3110787"/>
          </a:xfrm>
          <a:prstGeom prst="rect">
            <a:avLst/>
          </a:prstGeom>
        </p:spPr>
      </p:pic>
    </p:spTree>
    <p:extLst>
      <p:ext uri="{BB962C8B-B14F-4D97-AF65-F5344CB8AC3E}">
        <p14:creationId xmlns:p14="http://schemas.microsoft.com/office/powerpoint/2010/main" val="3686903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98808" y="276182"/>
            <a:ext cx="11432779" cy="4760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800" b="1" i="0" u="none" strike="noStrike" kern="1200" cap="none" spc="-10" normalizeH="0" baseline="0" noProof="0" dirty="0">
                <a:ln>
                  <a:noFill/>
                </a:ln>
                <a:solidFill>
                  <a:srgbClr val="00AEEF"/>
                </a:solidFill>
                <a:effectLst/>
                <a:uLnTx/>
                <a:uFillTx/>
                <a:latin typeface="Arial" panose="020B0604020202020204"/>
                <a:ea typeface="Arial" charset="0"/>
                <a:cs typeface="Arial"/>
                <a:sym typeface="Montserrat-Regular"/>
              </a:rPr>
              <a:t>What are communities doing to protect themselves from COVID-19?</a:t>
            </a:r>
          </a:p>
        </p:txBody>
      </p:sp>
      <p:sp>
        <p:nvSpPr>
          <p:cNvPr id="2" name="Footer Placeholder 1">
            <a:extLst>
              <a:ext uri="{FF2B5EF4-FFF2-40B4-BE49-F238E27FC236}">
                <a16:creationId xmlns:a16="http://schemas.microsoft.com/office/drawing/2014/main" id="{0FFE326D-E570-44D3-8818-4EA955F2B6A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5" name="Slide Number Placeholder 4">
            <a:extLst>
              <a:ext uri="{FF2B5EF4-FFF2-40B4-BE49-F238E27FC236}">
                <a16:creationId xmlns:a16="http://schemas.microsoft.com/office/drawing/2014/main" id="{929165C4-FA9B-40FF-B8F0-0DFD274E59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24F8D4E4-FE51-4114-BAC2-39CF651F2211}"/>
              </a:ext>
            </a:extLst>
          </p:cNvPr>
          <p:cNvSpPr txBox="1">
            <a:spLocks/>
          </p:cNvSpPr>
          <p:nvPr/>
        </p:nvSpPr>
        <p:spPr>
          <a:xfrm>
            <a:off x="0" y="6466713"/>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CB4611-D421-484E-A60E-4B85F587F4FA}" type="slidenum">
              <a:rPr kumimoji="0" lang="en-US" sz="10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 | Community Rapid Assessment on COVID-19: Nepal</a:t>
            </a:r>
          </a:p>
        </p:txBody>
      </p:sp>
      <p:pic>
        <p:nvPicPr>
          <p:cNvPr id="14" name="Picture 13" descr="Nepal_files/figure-pptx/unnamed-chunk-354-1.png">
            <a:extLst>
              <a:ext uri="{FF2B5EF4-FFF2-40B4-BE49-F238E27FC236}">
                <a16:creationId xmlns:a16="http://schemas.microsoft.com/office/drawing/2014/main" id="{84ECC862-770D-4977-A7F5-CA7DF4217C07}"/>
              </a:ext>
            </a:extLst>
          </p:cNvPr>
          <p:cNvPicPr>
            <a:picLocks noGrp="1" noChangeAspect="1"/>
          </p:cNvPicPr>
          <p:nvPr/>
        </p:nvPicPr>
        <p:blipFill>
          <a:blip r:embed="rId3"/>
          <a:stretch>
            <a:fillRect/>
          </a:stretch>
        </p:blipFill>
        <p:spPr bwMode="auto">
          <a:xfrm>
            <a:off x="1639587" y="752274"/>
            <a:ext cx="8912826" cy="5350702"/>
          </a:xfrm>
          <a:prstGeom prst="rect">
            <a:avLst/>
          </a:prstGeom>
          <a:noFill/>
          <a:ln w="9525">
            <a:noFill/>
            <a:headEnd/>
            <a:tailEnd/>
          </a:ln>
        </p:spPr>
      </p:pic>
    </p:spTree>
    <p:extLst>
      <p:ext uri="{BB962C8B-B14F-4D97-AF65-F5344CB8AC3E}">
        <p14:creationId xmlns:p14="http://schemas.microsoft.com/office/powerpoint/2010/main" val="1386276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98808" y="276182"/>
            <a:ext cx="11432779" cy="4760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800" b="1" i="0" u="none" strike="noStrike" kern="1200" cap="none" spc="-10" normalizeH="0" baseline="0" noProof="0" dirty="0">
                <a:ln>
                  <a:noFill/>
                </a:ln>
                <a:solidFill>
                  <a:srgbClr val="00AEEF"/>
                </a:solidFill>
                <a:effectLst/>
                <a:uLnTx/>
                <a:uFillTx/>
                <a:latin typeface="Arial" panose="020B0604020202020204"/>
                <a:ea typeface="Arial" charset="0"/>
                <a:cs typeface="Arial"/>
                <a:sym typeface="Montserrat-Regular"/>
              </a:rPr>
              <a:t>What are communities doing to protect themselves from COVID-19?</a:t>
            </a:r>
          </a:p>
        </p:txBody>
      </p:sp>
      <p:sp>
        <p:nvSpPr>
          <p:cNvPr id="2" name="Footer Placeholder 1">
            <a:extLst>
              <a:ext uri="{FF2B5EF4-FFF2-40B4-BE49-F238E27FC236}">
                <a16:creationId xmlns:a16="http://schemas.microsoft.com/office/drawing/2014/main" id="{0FFE326D-E570-44D3-8818-4EA955F2B6A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5" name="Slide Number Placeholder 4">
            <a:extLst>
              <a:ext uri="{FF2B5EF4-FFF2-40B4-BE49-F238E27FC236}">
                <a16:creationId xmlns:a16="http://schemas.microsoft.com/office/drawing/2014/main" id="{929165C4-FA9B-40FF-B8F0-0DFD274E59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24F8D4E4-FE51-4114-BAC2-39CF651F2211}"/>
              </a:ext>
            </a:extLst>
          </p:cNvPr>
          <p:cNvSpPr txBox="1">
            <a:spLocks/>
          </p:cNvSpPr>
          <p:nvPr/>
        </p:nvSpPr>
        <p:spPr>
          <a:xfrm>
            <a:off x="0" y="6466713"/>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CB4611-D421-484E-A60E-4B85F587F4FA}" type="slidenum">
              <a:rPr kumimoji="0" lang="en-US" sz="10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 | Community Rapid Assessment on COVID-19: Nepal</a:t>
            </a:r>
          </a:p>
        </p:txBody>
      </p:sp>
      <p:pic>
        <p:nvPicPr>
          <p:cNvPr id="10" name="Picture 9" descr="Nepal_files/figure-pptx/unnamed-chunk-347-1.png">
            <a:extLst>
              <a:ext uri="{FF2B5EF4-FFF2-40B4-BE49-F238E27FC236}">
                <a16:creationId xmlns:a16="http://schemas.microsoft.com/office/drawing/2014/main" id="{58055E8A-5E44-4B33-AA9C-4F5FD03E16A8}"/>
              </a:ext>
            </a:extLst>
          </p:cNvPr>
          <p:cNvPicPr>
            <a:picLocks noGrp="1" noChangeAspect="1"/>
          </p:cNvPicPr>
          <p:nvPr/>
        </p:nvPicPr>
        <p:blipFill>
          <a:blip r:embed="rId3"/>
          <a:stretch>
            <a:fillRect/>
          </a:stretch>
        </p:blipFill>
        <p:spPr bwMode="auto">
          <a:xfrm>
            <a:off x="1491563" y="664785"/>
            <a:ext cx="9208873" cy="5528430"/>
          </a:xfrm>
          <a:prstGeom prst="rect">
            <a:avLst/>
          </a:prstGeom>
          <a:noFill/>
          <a:ln w="9525">
            <a:noFill/>
            <a:headEnd/>
            <a:tailEnd/>
          </a:ln>
        </p:spPr>
      </p:pic>
    </p:spTree>
    <p:extLst>
      <p:ext uri="{BB962C8B-B14F-4D97-AF65-F5344CB8AC3E}">
        <p14:creationId xmlns:p14="http://schemas.microsoft.com/office/powerpoint/2010/main" val="3070185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98808" y="276182"/>
            <a:ext cx="11432779" cy="4760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800" b="1" i="0" u="none" strike="noStrike" kern="1200" cap="none" spc="-10" normalizeH="0" baseline="0" noProof="0" dirty="0">
                <a:ln>
                  <a:noFill/>
                </a:ln>
                <a:solidFill>
                  <a:srgbClr val="00AEEF"/>
                </a:solidFill>
                <a:effectLst/>
                <a:uLnTx/>
                <a:uFillTx/>
                <a:latin typeface="Arial" panose="020B0604020202020204"/>
                <a:ea typeface="Arial" charset="0"/>
                <a:cs typeface="Arial"/>
                <a:sym typeface="Montserrat-Regular"/>
              </a:rPr>
              <a:t>What are communities doing to protect themselves from COVID-19?</a:t>
            </a:r>
          </a:p>
        </p:txBody>
      </p:sp>
      <p:sp>
        <p:nvSpPr>
          <p:cNvPr id="2" name="Footer Placeholder 1">
            <a:extLst>
              <a:ext uri="{FF2B5EF4-FFF2-40B4-BE49-F238E27FC236}">
                <a16:creationId xmlns:a16="http://schemas.microsoft.com/office/drawing/2014/main" id="{0FFE326D-E570-44D3-8818-4EA955F2B6A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5" name="Slide Number Placeholder 4">
            <a:extLst>
              <a:ext uri="{FF2B5EF4-FFF2-40B4-BE49-F238E27FC236}">
                <a16:creationId xmlns:a16="http://schemas.microsoft.com/office/drawing/2014/main" id="{929165C4-FA9B-40FF-B8F0-0DFD274E59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24F8D4E4-FE51-4114-BAC2-39CF651F2211}"/>
              </a:ext>
            </a:extLst>
          </p:cNvPr>
          <p:cNvSpPr txBox="1">
            <a:spLocks/>
          </p:cNvSpPr>
          <p:nvPr/>
        </p:nvSpPr>
        <p:spPr>
          <a:xfrm>
            <a:off x="0" y="6466713"/>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CB4611-D421-484E-A60E-4B85F587F4FA}" type="slidenum">
              <a:rPr kumimoji="0" lang="en-US" sz="10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 | Community Rapid Assessment on COVID-19: Nepal</a:t>
            </a:r>
          </a:p>
        </p:txBody>
      </p:sp>
      <p:pic>
        <p:nvPicPr>
          <p:cNvPr id="12" name="Picture 11" descr="Nepal_files/figure-pptx/unnamed-chunk-366-1.png">
            <a:extLst>
              <a:ext uri="{FF2B5EF4-FFF2-40B4-BE49-F238E27FC236}">
                <a16:creationId xmlns:a16="http://schemas.microsoft.com/office/drawing/2014/main" id="{982EF3D3-0A2F-4F5C-8E1B-D312787E3D55}"/>
              </a:ext>
            </a:extLst>
          </p:cNvPr>
          <p:cNvPicPr>
            <a:picLocks noGrp="1" noChangeAspect="1"/>
          </p:cNvPicPr>
          <p:nvPr/>
        </p:nvPicPr>
        <p:blipFill>
          <a:blip r:embed="rId3"/>
          <a:stretch>
            <a:fillRect/>
          </a:stretch>
        </p:blipFill>
        <p:spPr bwMode="auto">
          <a:xfrm>
            <a:off x="2032282" y="989398"/>
            <a:ext cx="8127435" cy="4879203"/>
          </a:xfrm>
          <a:prstGeom prst="rect">
            <a:avLst/>
          </a:prstGeom>
          <a:noFill/>
          <a:ln w="9525">
            <a:noFill/>
            <a:headEnd/>
            <a:tailEnd/>
          </a:ln>
        </p:spPr>
      </p:pic>
    </p:spTree>
    <p:extLst>
      <p:ext uri="{BB962C8B-B14F-4D97-AF65-F5344CB8AC3E}">
        <p14:creationId xmlns:p14="http://schemas.microsoft.com/office/powerpoint/2010/main" val="543986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98808" y="276182"/>
            <a:ext cx="11432779" cy="4760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800" b="1" i="0" u="none" strike="noStrike" kern="1200" cap="none" spc="-10" normalizeH="0" baseline="0" noProof="0" dirty="0">
                <a:ln>
                  <a:noFill/>
                </a:ln>
                <a:solidFill>
                  <a:srgbClr val="00AEEF"/>
                </a:solidFill>
                <a:effectLst/>
                <a:uLnTx/>
                <a:uFillTx/>
                <a:latin typeface="Arial" panose="020B0604020202020204"/>
                <a:ea typeface="Arial" charset="0"/>
                <a:cs typeface="Arial"/>
                <a:sym typeface="Montserrat-Regular"/>
              </a:rPr>
              <a:t>What are communities doing to protect themselves from COVID-19?</a:t>
            </a:r>
          </a:p>
        </p:txBody>
      </p:sp>
      <p:sp>
        <p:nvSpPr>
          <p:cNvPr id="2" name="Footer Placeholder 1">
            <a:extLst>
              <a:ext uri="{FF2B5EF4-FFF2-40B4-BE49-F238E27FC236}">
                <a16:creationId xmlns:a16="http://schemas.microsoft.com/office/drawing/2014/main" id="{0FFE326D-E570-44D3-8818-4EA955F2B6A4}"/>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5" name="Slide Number Placeholder 4">
            <a:extLst>
              <a:ext uri="{FF2B5EF4-FFF2-40B4-BE49-F238E27FC236}">
                <a16:creationId xmlns:a16="http://schemas.microsoft.com/office/drawing/2014/main" id="{929165C4-FA9B-40FF-B8F0-0DFD274E593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24F8D4E4-FE51-4114-BAC2-39CF651F2211}"/>
              </a:ext>
            </a:extLst>
          </p:cNvPr>
          <p:cNvSpPr txBox="1">
            <a:spLocks/>
          </p:cNvSpPr>
          <p:nvPr/>
        </p:nvSpPr>
        <p:spPr>
          <a:xfrm>
            <a:off x="0" y="6466713"/>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CB4611-D421-484E-A60E-4B85F587F4FA}" type="slidenum">
              <a:rPr kumimoji="0" lang="en-US" sz="10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 | Community Rapid Assessment on COVID-19: Nepal</a:t>
            </a:r>
          </a:p>
        </p:txBody>
      </p:sp>
      <p:pic>
        <p:nvPicPr>
          <p:cNvPr id="10" name="Picture 9" descr="Nepal_files/figure-pptx/unnamed-chunk-395-1.png">
            <a:extLst>
              <a:ext uri="{FF2B5EF4-FFF2-40B4-BE49-F238E27FC236}">
                <a16:creationId xmlns:a16="http://schemas.microsoft.com/office/drawing/2014/main" id="{AE26EAD6-7846-44F1-B8BE-44CF8944AA61}"/>
              </a:ext>
            </a:extLst>
          </p:cNvPr>
          <p:cNvPicPr>
            <a:picLocks noGrp="1" noChangeAspect="1"/>
          </p:cNvPicPr>
          <p:nvPr/>
        </p:nvPicPr>
        <p:blipFill>
          <a:blip r:embed="rId3"/>
          <a:stretch>
            <a:fillRect/>
          </a:stretch>
        </p:blipFill>
        <p:spPr bwMode="auto">
          <a:xfrm>
            <a:off x="6503483" y="928246"/>
            <a:ext cx="5428104" cy="5428104"/>
          </a:xfrm>
          <a:prstGeom prst="rect">
            <a:avLst/>
          </a:prstGeom>
          <a:noFill/>
          <a:ln w="9525">
            <a:noFill/>
            <a:headEnd/>
            <a:tailEnd/>
          </a:ln>
        </p:spPr>
      </p:pic>
      <p:pic>
        <p:nvPicPr>
          <p:cNvPr id="11" name="Picture 10" descr="Nepal_files/figure-pptx/unnamed-chunk-393-1.png">
            <a:extLst>
              <a:ext uri="{FF2B5EF4-FFF2-40B4-BE49-F238E27FC236}">
                <a16:creationId xmlns:a16="http://schemas.microsoft.com/office/drawing/2014/main" id="{EE214017-D173-4198-B494-62851061BA9A}"/>
              </a:ext>
            </a:extLst>
          </p:cNvPr>
          <p:cNvPicPr>
            <a:picLocks noGrp="1" noChangeAspect="1"/>
          </p:cNvPicPr>
          <p:nvPr/>
        </p:nvPicPr>
        <p:blipFill>
          <a:blip r:embed="rId4"/>
          <a:stretch>
            <a:fillRect/>
          </a:stretch>
        </p:blipFill>
        <p:spPr bwMode="auto">
          <a:xfrm>
            <a:off x="345188" y="1337019"/>
            <a:ext cx="6561838" cy="3939316"/>
          </a:xfrm>
          <a:prstGeom prst="rect">
            <a:avLst/>
          </a:prstGeom>
          <a:noFill/>
          <a:ln w="9525">
            <a:noFill/>
            <a:headEnd/>
            <a:tailEnd/>
          </a:ln>
        </p:spPr>
      </p:pic>
    </p:spTree>
    <p:extLst>
      <p:ext uri="{BB962C8B-B14F-4D97-AF65-F5344CB8AC3E}">
        <p14:creationId xmlns:p14="http://schemas.microsoft.com/office/powerpoint/2010/main" val="2952511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98808" y="276182"/>
            <a:ext cx="11432779" cy="4760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lang="en-US" sz="2800" b="1" spc="-10" dirty="0">
                <a:solidFill>
                  <a:srgbClr val="00AEEF"/>
                </a:solidFill>
                <a:ea typeface="Arial" charset="0"/>
                <a:cs typeface="Arial"/>
                <a:sym typeface="Montserrat-Regular"/>
              </a:rPr>
              <a:t>What </a:t>
            </a:r>
            <a:r>
              <a:rPr lang="en-US" sz="2800" b="1" spc="-10" dirty="0">
                <a:solidFill>
                  <a:srgbClr val="00AEEF"/>
                </a:solidFill>
                <a:latin typeface="Arial"/>
                <a:ea typeface="Arial" charset="0"/>
                <a:cs typeface="Arial"/>
                <a:sym typeface="Montserrat-Regular"/>
              </a:rPr>
              <a:t>are communities doing to protect themselves from COVID-19?</a:t>
            </a:r>
          </a:p>
        </p:txBody>
      </p:sp>
      <p:sp>
        <p:nvSpPr>
          <p:cNvPr id="2" name="Footer Placeholder 1">
            <a:extLst>
              <a:ext uri="{FF2B5EF4-FFF2-40B4-BE49-F238E27FC236}">
                <a16:creationId xmlns:a16="http://schemas.microsoft.com/office/drawing/2014/main" id="{0FFE326D-E570-44D3-8818-4EA955F2B6A4}"/>
              </a:ext>
            </a:extLst>
          </p:cNvPr>
          <p:cNvSpPr>
            <a:spLocks noGrp="1"/>
          </p:cNvSpPr>
          <p:nvPr>
            <p:ph type="ftr" sz="quarter" idx="11"/>
          </p:nvPr>
        </p:nvSpPr>
        <p:spPr/>
        <p:txBody>
          <a:bodyPr/>
          <a:lstStyle/>
          <a:p>
            <a:r>
              <a:rPr lang="en-US" dirty="0"/>
              <a:t>Community Rapid Assessment on COVID: 3 Countries in ESAR</a:t>
            </a:r>
          </a:p>
        </p:txBody>
      </p:sp>
      <p:sp>
        <p:nvSpPr>
          <p:cNvPr id="5" name="Slide Number Placeholder 4">
            <a:extLst>
              <a:ext uri="{FF2B5EF4-FFF2-40B4-BE49-F238E27FC236}">
                <a16:creationId xmlns:a16="http://schemas.microsoft.com/office/drawing/2014/main" id="{929165C4-FA9B-40FF-B8F0-0DFD274E593C}"/>
              </a:ext>
            </a:extLst>
          </p:cNvPr>
          <p:cNvSpPr>
            <a:spLocks noGrp="1"/>
          </p:cNvSpPr>
          <p:nvPr>
            <p:ph type="sldNum" sz="quarter" idx="12"/>
          </p:nvPr>
        </p:nvSpPr>
        <p:spPr/>
        <p:txBody>
          <a:bodyPr/>
          <a:lstStyle/>
          <a:p>
            <a:fld id="{969B71CF-2512-DC4F-80BD-DF39A63C0657}" type="slidenum">
              <a:rPr lang="en-US" smtClean="0"/>
              <a:t>16</a:t>
            </a:fld>
            <a:endParaRPr lang="en-US"/>
          </a:p>
        </p:txBody>
      </p:sp>
      <p:sp>
        <p:nvSpPr>
          <p:cNvPr id="9" name="Footer Placeholder 8">
            <a:extLst>
              <a:ext uri="{FF2B5EF4-FFF2-40B4-BE49-F238E27FC236}">
                <a16:creationId xmlns:a16="http://schemas.microsoft.com/office/drawing/2014/main" id="{24F8D4E4-FE51-4114-BAC2-39CF651F2211}"/>
              </a:ext>
            </a:extLst>
          </p:cNvPr>
          <p:cNvSpPr txBox="1">
            <a:spLocks/>
          </p:cNvSpPr>
          <p:nvPr/>
        </p:nvSpPr>
        <p:spPr>
          <a:xfrm>
            <a:off x="0" y="6466713"/>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16</a:t>
            </a:fld>
            <a:r>
              <a:rPr lang="en-US" sz="1050" dirty="0">
                <a:solidFill>
                  <a:schemeClr val="bg1"/>
                </a:solidFill>
              </a:rPr>
              <a:t> | Community Rapid Assessment on COVID-19: Nepal</a:t>
            </a:r>
          </a:p>
        </p:txBody>
      </p:sp>
      <p:pic>
        <p:nvPicPr>
          <p:cNvPr id="12" name="Picture 11">
            <a:extLst>
              <a:ext uri="{FF2B5EF4-FFF2-40B4-BE49-F238E27FC236}">
                <a16:creationId xmlns:a16="http://schemas.microsoft.com/office/drawing/2014/main" id="{01F447E7-C924-4E6D-818C-93F7DD6BAD30}"/>
              </a:ext>
            </a:extLst>
          </p:cNvPr>
          <p:cNvPicPr>
            <a:picLocks noChangeAspect="1"/>
          </p:cNvPicPr>
          <p:nvPr/>
        </p:nvPicPr>
        <p:blipFill>
          <a:blip r:embed="rId3"/>
          <a:stretch>
            <a:fillRect/>
          </a:stretch>
        </p:blipFill>
        <p:spPr>
          <a:xfrm>
            <a:off x="400063" y="917130"/>
            <a:ext cx="11391874" cy="5274363"/>
          </a:xfrm>
          <a:prstGeom prst="rect">
            <a:avLst/>
          </a:prstGeom>
        </p:spPr>
      </p:pic>
    </p:spTree>
    <p:extLst>
      <p:ext uri="{BB962C8B-B14F-4D97-AF65-F5344CB8AC3E}">
        <p14:creationId xmlns:p14="http://schemas.microsoft.com/office/powerpoint/2010/main" val="2372684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83400" y="185221"/>
            <a:ext cx="10703136" cy="100187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How communities see access to essential services during COVID-19?</a:t>
            </a:r>
          </a:p>
        </p:txBody>
      </p:sp>
      <p:sp>
        <p:nvSpPr>
          <p:cNvPr id="5" name="Slide Number Placeholder 4">
            <a:extLst>
              <a:ext uri="{FF2B5EF4-FFF2-40B4-BE49-F238E27FC236}">
                <a16:creationId xmlns:a16="http://schemas.microsoft.com/office/drawing/2014/main" id="{B4988D63-6536-4767-BAB9-ACF29A4C093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10" name="Footer Placeholder 8">
            <a:extLst>
              <a:ext uri="{FF2B5EF4-FFF2-40B4-BE49-F238E27FC236}">
                <a16:creationId xmlns:a16="http://schemas.microsoft.com/office/drawing/2014/main" id="{D74281C2-7A62-461B-81BA-88AC5C3AE6D7}"/>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CB4611-D421-484E-A60E-4B85F587F4FA}" type="slidenum">
              <a:rPr kumimoji="0" lang="en-US" sz="10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 | Community Rapid Assessment on COVID-19: Nepal</a:t>
            </a:r>
          </a:p>
        </p:txBody>
      </p:sp>
      <p:pic>
        <p:nvPicPr>
          <p:cNvPr id="6" name="Picture 5" descr="Nepal_files/figure-pptx/unnamed-chunk-304-1.png">
            <a:extLst>
              <a:ext uri="{FF2B5EF4-FFF2-40B4-BE49-F238E27FC236}">
                <a16:creationId xmlns:a16="http://schemas.microsoft.com/office/drawing/2014/main" id="{EB5153CF-9EAE-4431-9B1A-D8E1775C6086}"/>
              </a:ext>
            </a:extLst>
          </p:cNvPr>
          <p:cNvPicPr>
            <a:picLocks noGrp="1" noChangeAspect="1"/>
          </p:cNvPicPr>
          <p:nvPr/>
        </p:nvPicPr>
        <p:blipFill>
          <a:blip r:embed="rId3"/>
          <a:stretch>
            <a:fillRect/>
          </a:stretch>
        </p:blipFill>
        <p:spPr bwMode="auto">
          <a:xfrm>
            <a:off x="5358502" y="1454211"/>
            <a:ext cx="6578932" cy="3949578"/>
          </a:xfrm>
          <a:prstGeom prst="rect">
            <a:avLst/>
          </a:prstGeom>
          <a:noFill/>
          <a:ln w="9525">
            <a:noFill/>
            <a:headEnd/>
            <a:tailEnd/>
          </a:ln>
        </p:spPr>
      </p:pic>
      <p:pic>
        <p:nvPicPr>
          <p:cNvPr id="7" name="Picture 6" descr="Nepal_files/figure-pptx/unnamed-chunk-293-1.png">
            <a:extLst>
              <a:ext uri="{FF2B5EF4-FFF2-40B4-BE49-F238E27FC236}">
                <a16:creationId xmlns:a16="http://schemas.microsoft.com/office/drawing/2014/main" id="{7F5ED99A-338A-4E18-8FE9-069AD28B801F}"/>
              </a:ext>
            </a:extLst>
          </p:cNvPr>
          <p:cNvPicPr>
            <a:picLocks noGrp="1" noChangeAspect="1"/>
          </p:cNvPicPr>
          <p:nvPr/>
        </p:nvPicPr>
        <p:blipFill>
          <a:blip r:embed="rId4"/>
          <a:stretch>
            <a:fillRect/>
          </a:stretch>
        </p:blipFill>
        <p:spPr bwMode="auto">
          <a:xfrm>
            <a:off x="122554" y="1187098"/>
            <a:ext cx="5169252" cy="5169252"/>
          </a:xfrm>
          <a:prstGeom prst="rect">
            <a:avLst/>
          </a:prstGeom>
          <a:noFill/>
          <a:ln w="9525">
            <a:noFill/>
            <a:headEnd/>
            <a:tailEnd/>
          </a:ln>
        </p:spPr>
      </p:pic>
    </p:spTree>
    <p:extLst>
      <p:ext uri="{BB962C8B-B14F-4D97-AF65-F5344CB8AC3E}">
        <p14:creationId xmlns:p14="http://schemas.microsoft.com/office/powerpoint/2010/main" val="2295423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62296" y="193772"/>
            <a:ext cx="10703136" cy="9901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lang="en-US" sz="2400" b="1" spc="-10" dirty="0">
                <a:solidFill>
                  <a:srgbClr val="00AEEF"/>
                </a:solidFill>
                <a:latin typeface="Arial"/>
                <a:ea typeface="Arial" charset="0"/>
                <a:cs typeface="Arial"/>
                <a:sym typeface="Montserrat-Regular"/>
              </a:rPr>
              <a:t>What </a:t>
            </a:r>
            <a:r>
              <a:rPr kumimoji="0" lang="en-US" sz="2400" b="1" i="0" u="none" strike="noStrike" kern="1200" cap="none" spc="-10" normalizeH="0" baseline="0" noProof="0" dirty="0">
                <a:ln>
                  <a:noFill/>
                </a:ln>
                <a:solidFill>
                  <a:srgbClr val="00AEEF"/>
                </a:solidFill>
                <a:effectLst/>
                <a:uLnTx/>
                <a:uFillTx/>
                <a:latin typeface="Arial"/>
                <a:ea typeface="Arial" charset="0"/>
                <a:cs typeface="Arial"/>
                <a:sym typeface="Montserrat-Regular"/>
              </a:rPr>
              <a:t>are the emerging needs and concerns of the community</a:t>
            </a:r>
            <a:r>
              <a:rPr lang="en-US" sz="2400" b="1" spc="-10" dirty="0">
                <a:solidFill>
                  <a:srgbClr val="00AEEF"/>
                </a:solidFill>
                <a:latin typeface="Arial"/>
                <a:ea typeface="Arial" charset="0"/>
                <a:cs typeface="Arial"/>
                <a:sym typeface="Montserrat-Regular"/>
              </a:rPr>
              <a:t>? </a:t>
            </a:r>
            <a:endParaRPr lang="en-US" sz="2400" dirty="0">
              <a:cs typeface="Arial"/>
            </a:endParaRPr>
          </a:p>
          <a:p>
            <a:pPr>
              <a:lnSpc>
                <a:spcPts val="4120"/>
              </a:lnSpc>
              <a:defRPr sz="1800"/>
            </a:pPr>
            <a:endParaRPr lang="en-US" sz="2400" b="1" i="0" u="none" strike="noStrike" kern="1200" cap="none" spc="-10" normalizeH="0" baseline="0" noProof="0" dirty="0">
              <a:ln>
                <a:noFill/>
              </a:ln>
              <a:solidFill>
                <a:srgbClr val="00AEEF"/>
              </a:solidFill>
              <a:effectLst/>
              <a:uLnTx/>
              <a:uFillTx/>
              <a:latin typeface="Arial"/>
              <a:ea typeface="Arial" charset="0"/>
              <a:cs typeface="Arial" charset="0"/>
            </a:endParaRPr>
          </a:p>
        </p:txBody>
      </p:sp>
      <p:sp>
        <p:nvSpPr>
          <p:cNvPr id="2" name="Footer Placeholder 1">
            <a:extLst>
              <a:ext uri="{FF2B5EF4-FFF2-40B4-BE49-F238E27FC236}">
                <a16:creationId xmlns:a16="http://schemas.microsoft.com/office/drawing/2014/main" id="{53875878-D28E-4F0A-95A8-CCEFF20804F7}"/>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7A8A3054-A734-4D89-BCDA-066EEFC6B987}"/>
              </a:ext>
            </a:extLst>
          </p:cNvPr>
          <p:cNvSpPr>
            <a:spLocks noGrp="1"/>
          </p:cNvSpPr>
          <p:nvPr>
            <p:ph type="sldNum" sz="quarter" idx="12"/>
          </p:nvPr>
        </p:nvSpPr>
        <p:spPr/>
        <p:txBody>
          <a:bodyPr/>
          <a:lstStyle/>
          <a:p>
            <a:fld id="{969B71CF-2512-DC4F-80BD-DF39A63C0657}" type="slidenum">
              <a:rPr lang="en-US" smtClean="0"/>
              <a:t>18</a:t>
            </a:fld>
            <a:endParaRPr lang="en-US"/>
          </a:p>
        </p:txBody>
      </p:sp>
      <p:sp>
        <p:nvSpPr>
          <p:cNvPr id="9" name="Footer Placeholder 8">
            <a:extLst>
              <a:ext uri="{FF2B5EF4-FFF2-40B4-BE49-F238E27FC236}">
                <a16:creationId xmlns:a16="http://schemas.microsoft.com/office/drawing/2014/main" id="{2AC590F3-5C2F-4390-A4FD-F0C3C9CC4A2A}"/>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18</a:t>
            </a:fld>
            <a:r>
              <a:rPr lang="en-US" sz="1050" dirty="0">
                <a:solidFill>
                  <a:schemeClr val="bg1"/>
                </a:solidFill>
              </a:rPr>
              <a:t> | Community Rapid Assessment on COVID-19: Nepal</a:t>
            </a:r>
          </a:p>
        </p:txBody>
      </p:sp>
      <p:pic>
        <p:nvPicPr>
          <p:cNvPr id="10" name="Picture 9" descr="Nepal_files/figure-pptx/unnamed-chunk-192-1.png">
            <a:extLst>
              <a:ext uri="{FF2B5EF4-FFF2-40B4-BE49-F238E27FC236}">
                <a16:creationId xmlns:a16="http://schemas.microsoft.com/office/drawing/2014/main" id="{B8BBF97A-BB6F-4533-A12E-085ABAA18FCD}"/>
              </a:ext>
            </a:extLst>
          </p:cNvPr>
          <p:cNvPicPr>
            <a:picLocks noGrp="1" noChangeAspect="1"/>
          </p:cNvPicPr>
          <p:nvPr/>
        </p:nvPicPr>
        <p:blipFill>
          <a:blip r:embed="rId3"/>
          <a:stretch>
            <a:fillRect/>
          </a:stretch>
        </p:blipFill>
        <p:spPr bwMode="auto">
          <a:xfrm>
            <a:off x="1439065" y="802645"/>
            <a:ext cx="8749597" cy="5252709"/>
          </a:xfrm>
          <a:prstGeom prst="rect">
            <a:avLst/>
          </a:prstGeom>
          <a:noFill/>
          <a:ln w="9525">
            <a:noFill/>
            <a:headEnd/>
            <a:tailEnd/>
          </a:ln>
        </p:spPr>
      </p:pic>
    </p:spTree>
    <p:extLst>
      <p:ext uri="{BB962C8B-B14F-4D97-AF65-F5344CB8AC3E}">
        <p14:creationId xmlns:p14="http://schemas.microsoft.com/office/powerpoint/2010/main" val="233687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62296" y="193772"/>
            <a:ext cx="10703136" cy="9901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400" b="1" i="0" u="none" strike="noStrike" kern="1200" cap="none" spc="-10" normalizeH="0" baseline="0" noProof="0" dirty="0">
                <a:ln>
                  <a:noFill/>
                </a:ln>
                <a:solidFill>
                  <a:srgbClr val="00AEEF"/>
                </a:solidFill>
                <a:effectLst/>
                <a:uLnTx/>
                <a:uFillTx/>
                <a:latin typeface="Arial"/>
                <a:ea typeface="Arial" charset="0"/>
                <a:cs typeface="Arial"/>
                <a:sym typeface="Montserrat-Regular"/>
              </a:rPr>
              <a:t>What are the emerging needs and concerns of the community? </a:t>
            </a: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ts val="4120"/>
              </a:lnSpc>
              <a:spcBef>
                <a:spcPts val="0"/>
              </a:spcBef>
              <a:spcAft>
                <a:spcPts val="0"/>
              </a:spcAft>
              <a:buClrTx/>
              <a:buSzTx/>
              <a:buFontTx/>
              <a:buNone/>
              <a:tabLst/>
              <a:defRPr sz="1800"/>
            </a:pPr>
            <a:endParaRPr kumimoji="0" lang="en-US" sz="2400" b="1" i="0" u="none" strike="noStrike" kern="1200" cap="none" spc="-10" normalizeH="0" baseline="0" noProof="0" dirty="0">
              <a:ln>
                <a:noFill/>
              </a:ln>
              <a:solidFill>
                <a:srgbClr val="00AEEF"/>
              </a:solidFill>
              <a:effectLst/>
              <a:uLnTx/>
              <a:uFillTx/>
              <a:latin typeface="Arial"/>
              <a:ea typeface="Arial" charset="0"/>
              <a:cs typeface="Arial" charset="0"/>
            </a:endParaRPr>
          </a:p>
        </p:txBody>
      </p:sp>
      <p:sp>
        <p:nvSpPr>
          <p:cNvPr id="2" name="Footer Placeholder 1">
            <a:extLst>
              <a:ext uri="{FF2B5EF4-FFF2-40B4-BE49-F238E27FC236}">
                <a16:creationId xmlns:a16="http://schemas.microsoft.com/office/drawing/2014/main" id="{53875878-D28E-4F0A-95A8-CCEFF20804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5" name="Slide Number Placeholder 4">
            <a:extLst>
              <a:ext uri="{FF2B5EF4-FFF2-40B4-BE49-F238E27FC236}">
                <a16:creationId xmlns:a16="http://schemas.microsoft.com/office/drawing/2014/main" id="{7A8A3054-A734-4D89-BCDA-066EEFC6B9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2AC590F3-5C2F-4390-A4FD-F0C3C9CC4A2A}"/>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CB4611-D421-484E-A60E-4B85F587F4FA}" type="slidenum">
              <a:rPr kumimoji="0" lang="en-US" sz="10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 | Community Rapid Assessment on COVID-19: Nepal</a:t>
            </a:r>
          </a:p>
        </p:txBody>
      </p:sp>
      <p:pic>
        <p:nvPicPr>
          <p:cNvPr id="11" name="Picture 10" descr="Nepal_files/figure-pptx/unnamed-chunk-194-1.png">
            <a:extLst>
              <a:ext uri="{FF2B5EF4-FFF2-40B4-BE49-F238E27FC236}">
                <a16:creationId xmlns:a16="http://schemas.microsoft.com/office/drawing/2014/main" id="{274E3039-A366-438F-A9D2-69EFB37C590F}"/>
              </a:ext>
            </a:extLst>
          </p:cNvPr>
          <p:cNvPicPr>
            <a:picLocks noGrp="1" noChangeAspect="1"/>
          </p:cNvPicPr>
          <p:nvPr/>
        </p:nvPicPr>
        <p:blipFill>
          <a:blip r:embed="rId3"/>
          <a:stretch>
            <a:fillRect/>
          </a:stretch>
        </p:blipFill>
        <p:spPr bwMode="auto">
          <a:xfrm>
            <a:off x="2108038" y="1034878"/>
            <a:ext cx="7975923" cy="4788244"/>
          </a:xfrm>
          <a:prstGeom prst="rect">
            <a:avLst/>
          </a:prstGeom>
          <a:noFill/>
          <a:ln w="9525">
            <a:noFill/>
            <a:headEnd/>
            <a:tailEnd/>
          </a:ln>
        </p:spPr>
      </p:pic>
    </p:spTree>
    <p:extLst>
      <p:ext uri="{BB962C8B-B14F-4D97-AF65-F5344CB8AC3E}">
        <p14:creationId xmlns:p14="http://schemas.microsoft.com/office/powerpoint/2010/main" val="3308939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3">
            <a:extLst>
              <a:ext uri="{FF2B5EF4-FFF2-40B4-BE49-F238E27FC236}">
                <a16:creationId xmlns:a16="http://schemas.microsoft.com/office/drawing/2014/main" id="{B3461FD9-D5FB-F447-AF31-83F2E7BF5636}"/>
              </a:ext>
            </a:extLst>
          </p:cNvPr>
          <p:cNvSpPr/>
          <p:nvPr/>
        </p:nvSpPr>
        <p:spPr>
          <a:xfrm>
            <a:off x="5579256" y="762000"/>
            <a:ext cx="6155544" cy="495520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60960" anchor="t">
            <a:spAutoFit/>
          </a:bodyPr>
          <a:lstStyle/>
          <a:p>
            <a:pPr marL="457200" indent="-457200" defTabSz="548627">
              <a:buAutoNum type="arabicPeriod"/>
              <a:defRPr sz="1800"/>
            </a:pPr>
            <a:r>
              <a:rPr lang="en-US" sz="2800" dirty="0">
                <a:latin typeface="Arial"/>
                <a:ea typeface="Arial" charset="0"/>
                <a:cs typeface="Arial"/>
                <a:sym typeface="Univers LT Std 55 Roman"/>
              </a:rPr>
              <a:t>Concept</a:t>
            </a:r>
          </a:p>
          <a:p>
            <a:pPr marL="457200" indent="-457200" defTabSz="548627">
              <a:buAutoNum type="arabicPeriod"/>
              <a:defRPr sz="1800"/>
            </a:pPr>
            <a:r>
              <a:rPr lang="en-US" sz="2800" dirty="0">
                <a:latin typeface="Arial"/>
                <a:ea typeface="Arial" charset="0"/>
                <a:cs typeface="Arial"/>
                <a:sym typeface="Univers LT Std 55 Roman"/>
              </a:rPr>
              <a:t>Study Framework</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Methodology </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Analytical Approaches</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Main Questions</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Early Findings</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Country Program Implications</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 Early Lessons Learned</a:t>
            </a:r>
            <a:endParaRPr lang="en-US" sz="2800" dirty="0">
              <a:latin typeface="Arial"/>
              <a:ea typeface="Arial" charset="0"/>
              <a:cs typeface="Arial"/>
            </a:endParaRPr>
          </a:p>
          <a:p>
            <a:pPr marL="457200" indent="-457200" defTabSz="548627">
              <a:buAutoNum type="arabicPeriod"/>
              <a:defRPr sz="1800"/>
            </a:pPr>
            <a:r>
              <a:rPr lang="en-US" sz="2800" dirty="0">
                <a:latin typeface="Arial"/>
                <a:ea typeface="Arial" charset="0"/>
                <a:cs typeface="Arial"/>
                <a:sym typeface="Univers LT Std 55 Roman"/>
              </a:rPr>
              <a:t> Strengths and Limitations</a:t>
            </a:r>
            <a:endParaRPr lang="en-US" sz="2800" dirty="0">
              <a:latin typeface="Arial"/>
              <a:ea typeface="Arial" charset="0"/>
              <a:cs typeface="Arial"/>
            </a:endParaRPr>
          </a:p>
          <a:p>
            <a:pPr marL="457200" indent="-457200" defTabSz="548627">
              <a:buAutoNum type="arabicPeriod"/>
              <a:defRPr sz="1800"/>
            </a:pPr>
            <a:endParaRPr lang="en-US" sz="2400" b="1" dirty="0">
              <a:latin typeface="Arial"/>
              <a:ea typeface="Arial" charset="0"/>
              <a:cs typeface="Arial"/>
              <a:sym typeface="Univers LT Std 55 Roman"/>
            </a:endParaRPr>
          </a:p>
          <a:p>
            <a:pPr defTabSz="548627">
              <a:defRPr sz="1800"/>
            </a:pPr>
            <a:endParaRPr lang="en-US" sz="2400" b="1" dirty="0">
              <a:latin typeface="Arial"/>
              <a:ea typeface="Arial" charset="0"/>
              <a:cs typeface="Arial" charset="0"/>
              <a:sym typeface="Univers LT Std 55 Roman"/>
            </a:endParaRPr>
          </a:p>
          <a:p>
            <a:pPr defTabSz="548627">
              <a:defRPr sz="1800"/>
            </a:pPr>
            <a:endParaRPr lang="en-US" dirty="0">
              <a:latin typeface="Arial" charset="0"/>
              <a:ea typeface="Arial" charset="0"/>
              <a:cs typeface="Arial" charset="0"/>
              <a:sym typeface="Univers LT Std 55 Roman"/>
            </a:endParaRPr>
          </a:p>
        </p:txBody>
      </p:sp>
      <p:sp>
        <p:nvSpPr>
          <p:cNvPr id="6" name="Shape 79">
            <a:extLst>
              <a:ext uri="{FF2B5EF4-FFF2-40B4-BE49-F238E27FC236}">
                <a16:creationId xmlns:a16="http://schemas.microsoft.com/office/drawing/2014/main" id="{39943081-3A93-D346-86E2-1368E91E02F0}"/>
              </a:ext>
            </a:extLst>
          </p:cNvPr>
          <p:cNvSpPr/>
          <p:nvPr/>
        </p:nvSpPr>
        <p:spPr>
          <a:xfrm>
            <a:off x="777187" y="762000"/>
            <a:ext cx="3914225" cy="218008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3600" u="sng" spc="-10" dirty="0">
                <a:latin typeface="Arial"/>
                <a:ea typeface="Arial" charset="0"/>
                <a:cs typeface="Arial"/>
                <a:sym typeface="Montserrat-Regular"/>
              </a:rPr>
              <a:t>Outline:  </a:t>
            </a:r>
          </a:p>
          <a:p>
            <a:pPr>
              <a:lnSpc>
                <a:spcPts val="4120"/>
              </a:lnSpc>
              <a:spcBef>
                <a:spcPts val="600"/>
              </a:spcBef>
              <a:defRPr sz="1800"/>
            </a:pPr>
            <a:r>
              <a:rPr lang="en-US" sz="3600" b="1" spc="-10" dirty="0">
                <a:latin typeface="Arial"/>
                <a:ea typeface="Arial" charset="0"/>
                <a:cs typeface="Arial"/>
                <a:sym typeface="Montserrat-Regular"/>
              </a:rPr>
              <a:t>Community Rapid Assessment on COVID-19</a:t>
            </a:r>
            <a:endParaRPr sz="3600" b="1" spc="-10" dirty="0">
              <a:latin typeface="Arial"/>
              <a:ea typeface="Arial" charset="0"/>
              <a:cs typeface="Arial" charset="0"/>
              <a:sym typeface="Montserrat-Regular"/>
            </a:endParaRPr>
          </a:p>
        </p:txBody>
      </p:sp>
      <p:sp>
        <p:nvSpPr>
          <p:cNvPr id="5" name="Footer Placeholder 8">
            <a:extLst>
              <a:ext uri="{FF2B5EF4-FFF2-40B4-BE49-F238E27FC236}">
                <a16:creationId xmlns:a16="http://schemas.microsoft.com/office/drawing/2014/main" id="{3E0FC7F2-1853-4D87-ABC9-9F9E6481B043}"/>
              </a:ext>
            </a:extLst>
          </p:cNvPr>
          <p:cNvSpPr txBox="1">
            <a:spLocks/>
          </p:cNvSpPr>
          <p:nvPr/>
        </p:nvSpPr>
        <p:spPr>
          <a:xfrm>
            <a:off x="0" y="6492875"/>
            <a:ext cx="4803453" cy="365125"/>
          </a:xfrm>
          <a:prstGeom prst="rect">
            <a:avLst/>
          </a:prstGeom>
        </p:spPr>
        <p:txBody>
          <a:bodyPr vert="horz" lIns="91440" tIns="45720" rIns="91440" bIns="45720" rtlCol="0">
            <a:normAutofit fontScale="4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 | Community Rapid Assessment on COVID-19: Nepal</a:t>
            </a:r>
          </a:p>
        </p:txBody>
      </p:sp>
    </p:spTree>
    <p:extLst>
      <p:ext uri="{BB962C8B-B14F-4D97-AF65-F5344CB8AC3E}">
        <p14:creationId xmlns:p14="http://schemas.microsoft.com/office/powerpoint/2010/main" val="1829647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62296" y="193772"/>
            <a:ext cx="10703136" cy="9901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400" b="1" i="0" u="none" strike="noStrike" kern="1200" cap="none" spc="-10" normalizeH="0" baseline="0" noProof="0" dirty="0">
                <a:ln>
                  <a:noFill/>
                </a:ln>
                <a:solidFill>
                  <a:srgbClr val="00AEEF"/>
                </a:solidFill>
                <a:effectLst/>
                <a:uLnTx/>
                <a:uFillTx/>
                <a:latin typeface="Arial"/>
                <a:ea typeface="Arial" charset="0"/>
                <a:cs typeface="Arial"/>
                <a:sym typeface="Montserrat-Regular"/>
              </a:rPr>
              <a:t>What are the emerging needs and concerns of the community? </a:t>
            </a: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ts val="4120"/>
              </a:lnSpc>
              <a:spcBef>
                <a:spcPts val="0"/>
              </a:spcBef>
              <a:spcAft>
                <a:spcPts val="0"/>
              </a:spcAft>
              <a:buClrTx/>
              <a:buSzTx/>
              <a:buFontTx/>
              <a:buNone/>
              <a:tabLst/>
              <a:defRPr sz="1800"/>
            </a:pPr>
            <a:endParaRPr kumimoji="0" lang="en-US" sz="2400" b="1" i="0" u="none" strike="noStrike" kern="1200" cap="none" spc="-10" normalizeH="0" baseline="0" noProof="0" dirty="0">
              <a:ln>
                <a:noFill/>
              </a:ln>
              <a:solidFill>
                <a:srgbClr val="00AEEF"/>
              </a:solidFill>
              <a:effectLst/>
              <a:uLnTx/>
              <a:uFillTx/>
              <a:latin typeface="Arial"/>
              <a:ea typeface="Arial" charset="0"/>
              <a:cs typeface="Arial" charset="0"/>
            </a:endParaRPr>
          </a:p>
        </p:txBody>
      </p:sp>
      <p:sp>
        <p:nvSpPr>
          <p:cNvPr id="2" name="Footer Placeholder 1">
            <a:extLst>
              <a:ext uri="{FF2B5EF4-FFF2-40B4-BE49-F238E27FC236}">
                <a16:creationId xmlns:a16="http://schemas.microsoft.com/office/drawing/2014/main" id="{53875878-D28E-4F0A-95A8-CCEFF20804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5" name="Slide Number Placeholder 4">
            <a:extLst>
              <a:ext uri="{FF2B5EF4-FFF2-40B4-BE49-F238E27FC236}">
                <a16:creationId xmlns:a16="http://schemas.microsoft.com/office/drawing/2014/main" id="{7A8A3054-A734-4D89-BCDA-066EEFC6B9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3924A79D-9F62-49FC-B635-82992EA31521}"/>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20</a:t>
            </a:fld>
            <a:r>
              <a:rPr lang="en-US" sz="1050" dirty="0">
                <a:solidFill>
                  <a:schemeClr val="bg1"/>
                </a:solidFill>
              </a:rPr>
              <a:t> | Community Rapid Assessment on COVID-19: Nepal</a:t>
            </a:r>
          </a:p>
        </p:txBody>
      </p:sp>
      <p:pic>
        <p:nvPicPr>
          <p:cNvPr id="10" name="Picture 9" descr="Nepal_files/figure-pptx/unnamed-chunk-224-1.png">
            <a:extLst>
              <a:ext uri="{FF2B5EF4-FFF2-40B4-BE49-F238E27FC236}">
                <a16:creationId xmlns:a16="http://schemas.microsoft.com/office/drawing/2014/main" id="{0801B0F8-F510-4DA0-B5AD-1E4F862AA673}"/>
              </a:ext>
            </a:extLst>
          </p:cNvPr>
          <p:cNvPicPr>
            <a:picLocks noGrp="1" noChangeAspect="1"/>
          </p:cNvPicPr>
          <p:nvPr/>
        </p:nvPicPr>
        <p:blipFill>
          <a:blip r:embed="rId3"/>
          <a:stretch>
            <a:fillRect/>
          </a:stretch>
        </p:blipFill>
        <p:spPr bwMode="auto">
          <a:xfrm>
            <a:off x="1488528" y="957238"/>
            <a:ext cx="8234577" cy="4943523"/>
          </a:xfrm>
          <a:prstGeom prst="rect">
            <a:avLst/>
          </a:prstGeom>
          <a:noFill/>
          <a:ln w="9525">
            <a:noFill/>
            <a:headEnd/>
            <a:tailEnd/>
          </a:ln>
        </p:spPr>
      </p:pic>
    </p:spTree>
    <p:extLst>
      <p:ext uri="{BB962C8B-B14F-4D97-AF65-F5344CB8AC3E}">
        <p14:creationId xmlns:p14="http://schemas.microsoft.com/office/powerpoint/2010/main" val="3010853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62296" y="193772"/>
            <a:ext cx="10703136" cy="9901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400" b="1" i="0" u="none" strike="noStrike" kern="1200" cap="none" spc="-10" normalizeH="0" baseline="0" noProof="0" dirty="0">
                <a:ln>
                  <a:noFill/>
                </a:ln>
                <a:solidFill>
                  <a:srgbClr val="00AEEF"/>
                </a:solidFill>
                <a:effectLst/>
                <a:uLnTx/>
                <a:uFillTx/>
                <a:latin typeface="Arial"/>
                <a:ea typeface="Arial" charset="0"/>
                <a:cs typeface="Arial"/>
                <a:sym typeface="Montserrat-Regular"/>
              </a:rPr>
              <a:t>What are the emerging needs and concerns of the community? </a:t>
            </a: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ts val="4120"/>
              </a:lnSpc>
              <a:spcBef>
                <a:spcPts val="0"/>
              </a:spcBef>
              <a:spcAft>
                <a:spcPts val="0"/>
              </a:spcAft>
              <a:buClrTx/>
              <a:buSzTx/>
              <a:buFontTx/>
              <a:buNone/>
              <a:tabLst/>
              <a:defRPr sz="1800"/>
            </a:pPr>
            <a:endParaRPr kumimoji="0" lang="en-US" sz="2400" b="1" i="0" u="none" strike="noStrike" kern="1200" cap="none" spc="-10" normalizeH="0" baseline="0" noProof="0" dirty="0">
              <a:ln>
                <a:noFill/>
              </a:ln>
              <a:solidFill>
                <a:srgbClr val="00AEEF"/>
              </a:solidFill>
              <a:effectLst/>
              <a:uLnTx/>
              <a:uFillTx/>
              <a:latin typeface="Arial"/>
              <a:ea typeface="Arial" charset="0"/>
              <a:cs typeface="Arial" charset="0"/>
            </a:endParaRPr>
          </a:p>
        </p:txBody>
      </p:sp>
      <p:sp>
        <p:nvSpPr>
          <p:cNvPr id="2" name="Footer Placeholder 1">
            <a:extLst>
              <a:ext uri="{FF2B5EF4-FFF2-40B4-BE49-F238E27FC236}">
                <a16:creationId xmlns:a16="http://schemas.microsoft.com/office/drawing/2014/main" id="{53875878-D28E-4F0A-95A8-CCEFF20804F7}"/>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5" name="Slide Number Placeholder 4">
            <a:extLst>
              <a:ext uri="{FF2B5EF4-FFF2-40B4-BE49-F238E27FC236}">
                <a16:creationId xmlns:a16="http://schemas.microsoft.com/office/drawing/2014/main" id="{7A8A3054-A734-4D89-BCDA-066EEFC6B98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3924A79D-9F62-49FC-B635-82992EA31521}"/>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CB4611-D421-484E-A60E-4B85F587F4FA}" type="slidenum">
              <a:rPr kumimoji="0" lang="en-US" sz="10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 | Community Rapid Assessment on COVID-19: Nepal</a:t>
            </a:r>
          </a:p>
        </p:txBody>
      </p:sp>
      <p:pic>
        <p:nvPicPr>
          <p:cNvPr id="11" name="Picture 10" descr="Nepal_files/figure-pptx/unnamed-chunk-213-1.png">
            <a:extLst>
              <a:ext uri="{FF2B5EF4-FFF2-40B4-BE49-F238E27FC236}">
                <a16:creationId xmlns:a16="http://schemas.microsoft.com/office/drawing/2014/main" id="{432A2B63-5A26-42C1-BA79-BF4BC0FF158D}"/>
              </a:ext>
            </a:extLst>
          </p:cNvPr>
          <p:cNvPicPr>
            <a:picLocks noGrp="1" noChangeAspect="1"/>
          </p:cNvPicPr>
          <p:nvPr/>
        </p:nvPicPr>
        <p:blipFill>
          <a:blip r:embed="rId3"/>
          <a:stretch>
            <a:fillRect/>
          </a:stretch>
        </p:blipFill>
        <p:spPr bwMode="auto">
          <a:xfrm>
            <a:off x="1526903" y="980276"/>
            <a:ext cx="8157828" cy="4897448"/>
          </a:xfrm>
          <a:prstGeom prst="rect">
            <a:avLst/>
          </a:prstGeom>
          <a:noFill/>
          <a:ln w="9525">
            <a:noFill/>
            <a:headEnd/>
            <a:tailEnd/>
          </a:ln>
        </p:spPr>
      </p:pic>
    </p:spTree>
    <p:extLst>
      <p:ext uri="{BB962C8B-B14F-4D97-AF65-F5344CB8AC3E}">
        <p14:creationId xmlns:p14="http://schemas.microsoft.com/office/powerpoint/2010/main" val="2038907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Footer Placeholder 1">
            <a:extLst>
              <a:ext uri="{FF2B5EF4-FFF2-40B4-BE49-F238E27FC236}">
                <a16:creationId xmlns:a16="http://schemas.microsoft.com/office/drawing/2014/main" id="{8A5E8907-DC5C-437A-B978-F0875E887476}"/>
              </a:ext>
            </a:extLst>
          </p:cNvPr>
          <p:cNvSpPr>
            <a:spLocks noGrp="1"/>
          </p:cNvSpPr>
          <p:nvPr>
            <p:ph type="ftr" sz="quarter" idx="11"/>
          </p:nvPr>
        </p:nvSpPr>
        <p:spPr/>
        <p:txBody>
          <a:bodyPr/>
          <a:lstStyle/>
          <a:p>
            <a:r>
              <a:rPr lang="en-US" dirty="0"/>
              <a:t>Community Rapid Assessment on COVID: 3 Countries in ESAR</a:t>
            </a:r>
          </a:p>
        </p:txBody>
      </p:sp>
      <p:sp>
        <p:nvSpPr>
          <p:cNvPr id="3" name="Slide Number Placeholder 2">
            <a:extLst>
              <a:ext uri="{FF2B5EF4-FFF2-40B4-BE49-F238E27FC236}">
                <a16:creationId xmlns:a16="http://schemas.microsoft.com/office/drawing/2014/main" id="{00E11D3B-BD00-47AC-B04D-1A1C9A35DF7C}"/>
              </a:ext>
            </a:extLst>
          </p:cNvPr>
          <p:cNvSpPr>
            <a:spLocks noGrp="1"/>
          </p:cNvSpPr>
          <p:nvPr>
            <p:ph type="sldNum" sz="quarter" idx="12"/>
          </p:nvPr>
        </p:nvSpPr>
        <p:spPr/>
        <p:txBody>
          <a:bodyPr/>
          <a:lstStyle/>
          <a:p>
            <a:fld id="{969B71CF-2512-DC4F-80BD-DF39A63C0657}" type="slidenum">
              <a:rPr lang="en-US" smtClean="0"/>
              <a:t>22</a:t>
            </a:fld>
            <a:endParaRPr lang="en-US"/>
          </a:p>
        </p:txBody>
      </p:sp>
      <p:sp>
        <p:nvSpPr>
          <p:cNvPr id="9" name="Footer Placeholder 8">
            <a:extLst>
              <a:ext uri="{FF2B5EF4-FFF2-40B4-BE49-F238E27FC236}">
                <a16:creationId xmlns:a16="http://schemas.microsoft.com/office/drawing/2014/main" id="{C9D023AD-4340-420E-B5D8-1EAD8F0832E9}"/>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22</a:t>
            </a:fld>
            <a:r>
              <a:rPr lang="en-US" sz="1050" dirty="0">
                <a:solidFill>
                  <a:schemeClr val="bg1"/>
                </a:solidFill>
              </a:rPr>
              <a:t> | Community Rapid Assessment on COVID-19: Nepal</a:t>
            </a:r>
          </a:p>
        </p:txBody>
      </p:sp>
      <p:pic>
        <p:nvPicPr>
          <p:cNvPr id="11" name="Picture 10" descr="Nepal_files/figure-pptx/unnamed-chunk-160-1.png">
            <a:extLst>
              <a:ext uri="{FF2B5EF4-FFF2-40B4-BE49-F238E27FC236}">
                <a16:creationId xmlns:a16="http://schemas.microsoft.com/office/drawing/2014/main" id="{E3EF505E-E772-46F2-A315-B082F0E2628E}"/>
              </a:ext>
            </a:extLst>
          </p:cNvPr>
          <p:cNvPicPr>
            <a:picLocks noGrp="1" noChangeAspect="1"/>
          </p:cNvPicPr>
          <p:nvPr/>
        </p:nvPicPr>
        <p:blipFill rotWithShape="1">
          <a:blip r:embed="rId3"/>
          <a:srcRect l="1252"/>
          <a:stretch/>
        </p:blipFill>
        <p:spPr bwMode="auto">
          <a:xfrm>
            <a:off x="6607792" y="832579"/>
            <a:ext cx="5508008" cy="5577840"/>
          </a:xfrm>
          <a:prstGeom prst="rect">
            <a:avLst/>
          </a:prstGeom>
          <a:noFill/>
          <a:ln w="9525">
            <a:noFill/>
            <a:headEnd/>
            <a:tailEnd/>
          </a:ln>
        </p:spPr>
      </p:pic>
      <p:sp>
        <p:nvSpPr>
          <p:cNvPr id="13" name="Shape 79">
            <a:extLst>
              <a:ext uri="{FF2B5EF4-FFF2-40B4-BE49-F238E27FC236}">
                <a16:creationId xmlns:a16="http://schemas.microsoft.com/office/drawing/2014/main" id="{8506F67E-60FD-4EE8-8261-B1C92733AC2B}"/>
              </a:ext>
            </a:extLst>
          </p:cNvPr>
          <p:cNvSpPr/>
          <p:nvPr/>
        </p:nvSpPr>
        <p:spPr>
          <a:xfrm>
            <a:off x="462296" y="193772"/>
            <a:ext cx="10703136" cy="9901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400" b="1" i="0" u="none" strike="noStrike" kern="1200" cap="none" spc="-10" normalizeH="0" baseline="0" noProof="0" dirty="0">
                <a:ln>
                  <a:noFill/>
                </a:ln>
                <a:solidFill>
                  <a:srgbClr val="00AEEF"/>
                </a:solidFill>
                <a:effectLst/>
                <a:uLnTx/>
                <a:uFillTx/>
                <a:latin typeface="Arial"/>
                <a:ea typeface="Arial" charset="0"/>
                <a:cs typeface="Arial"/>
                <a:sym typeface="Montserrat-Regular"/>
              </a:rPr>
              <a:t>What are the emerging needs and concerns of the community? </a:t>
            </a: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ts val="4120"/>
              </a:lnSpc>
              <a:spcBef>
                <a:spcPts val="0"/>
              </a:spcBef>
              <a:spcAft>
                <a:spcPts val="0"/>
              </a:spcAft>
              <a:buClrTx/>
              <a:buSzTx/>
              <a:buFontTx/>
              <a:buNone/>
              <a:tabLst/>
              <a:defRPr sz="1800"/>
            </a:pPr>
            <a:endParaRPr kumimoji="0" lang="en-US" sz="2400" b="1" i="0" u="none" strike="noStrike" kern="1200" cap="none" spc="-10" normalizeH="0" baseline="0" noProof="0" dirty="0">
              <a:ln>
                <a:noFill/>
              </a:ln>
              <a:solidFill>
                <a:srgbClr val="00AEEF"/>
              </a:solidFill>
              <a:effectLst/>
              <a:uLnTx/>
              <a:uFillTx/>
              <a:latin typeface="Arial"/>
              <a:ea typeface="Arial" charset="0"/>
              <a:cs typeface="Arial" charset="0"/>
            </a:endParaRPr>
          </a:p>
        </p:txBody>
      </p:sp>
      <p:pic>
        <p:nvPicPr>
          <p:cNvPr id="17" name="Picture 16" descr="Nepal_files/figure-pptx/unnamed-chunk-74-1.png">
            <a:extLst>
              <a:ext uri="{FF2B5EF4-FFF2-40B4-BE49-F238E27FC236}">
                <a16:creationId xmlns:a16="http://schemas.microsoft.com/office/drawing/2014/main" id="{FE651C05-709B-49E0-B4E5-14575DB99DCA}"/>
              </a:ext>
            </a:extLst>
          </p:cNvPr>
          <p:cNvPicPr>
            <a:picLocks noGrp="1" noChangeAspect="1"/>
          </p:cNvPicPr>
          <p:nvPr/>
        </p:nvPicPr>
        <p:blipFill rotWithShape="1">
          <a:blip r:embed="rId4"/>
          <a:srcRect l="1510"/>
          <a:stretch/>
        </p:blipFill>
        <p:spPr bwMode="auto">
          <a:xfrm>
            <a:off x="0" y="832579"/>
            <a:ext cx="6648014" cy="5399953"/>
          </a:xfrm>
          <a:prstGeom prst="rect">
            <a:avLst/>
          </a:prstGeom>
          <a:noFill/>
          <a:ln w="9525">
            <a:noFill/>
            <a:headEnd/>
            <a:tailEnd/>
          </a:ln>
        </p:spPr>
      </p:pic>
    </p:spTree>
    <p:extLst>
      <p:ext uri="{BB962C8B-B14F-4D97-AF65-F5344CB8AC3E}">
        <p14:creationId xmlns:p14="http://schemas.microsoft.com/office/powerpoint/2010/main" val="2605520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Footer Placeholder 1">
            <a:extLst>
              <a:ext uri="{FF2B5EF4-FFF2-40B4-BE49-F238E27FC236}">
                <a16:creationId xmlns:a16="http://schemas.microsoft.com/office/drawing/2014/main" id="{8A5E8907-DC5C-437A-B978-F0875E8874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3" name="Slide Number Placeholder 2">
            <a:extLst>
              <a:ext uri="{FF2B5EF4-FFF2-40B4-BE49-F238E27FC236}">
                <a16:creationId xmlns:a16="http://schemas.microsoft.com/office/drawing/2014/main" id="{00E11D3B-BD00-47AC-B04D-1A1C9A35DF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9" name="Footer Placeholder 8">
            <a:extLst>
              <a:ext uri="{FF2B5EF4-FFF2-40B4-BE49-F238E27FC236}">
                <a16:creationId xmlns:a16="http://schemas.microsoft.com/office/drawing/2014/main" id="{C9D023AD-4340-420E-B5D8-1EAD8F0832E9}"/>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DCB4611-D421-484E-A60E-4B85F587F4FA}" type="slidenum">
              <a:rPr kumimoji="0" lang="en-US" sz="1050" b="0" i="0" u="none" strike="noStrike" kern="1200" cap="none" spc="0" normalizeH="0" baseline="0" noProof="0" smtClean="0">
                <a:ln>
                  <a:noFill/>
                </a:ln>
                <a:solidFill>
                  <a:srgbClr val="000000"/>
                </a:solidFill>
                <a:effectLst/>
                <a:uLnTx/>
                <a:uFillTx/>
                <a:latin typeface="Arial" panose="020B06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 | Community Rapid Assessment on COVID-19: Nepal</a:t>
            </a:r>
          </a:p>
        </p:txBody>
      </p:sp>
      <p:sp>
        <p:nvSpPr>
          <p:cNvPr id="13" name="Shape 79">
            <a:extLst>
              <a:ext uri="{FF2B5EF4-FFF2-40B4-BE49-F238E27FC236}">
                <a16:creationId xmlns:a16="http://schemas.microsoft.com/office/drawing/2014/main" id="{8506F67E-60FD-4EE8-8261-B1C92733AC2B}"/>
              </a:ext>
            </a:extLst>
          </p:cNvPr>
          <p:cNvSpPr/>
          <p:nvPr/>
        </p:nvSpPr>
        <p:spPr>
          <a:xfrm>
            <a:off x="462296" y="193772"/>
            <a:ext cx="10703136" cy="9901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400" b="1" i="0" u="none" strike="noStrike" kern="1200" cap="none" spc="-10" normalizeH="0" baseline="0" noProof="0" dirty="0">
                <a:ln>
                  <a:noFill/>
                </a:ln>
                <a:solidFill>
                  <a:srgbClr val="00AEEF"/>
                </a:solidFill>
                <a:effectLst/>
                <a:uLnTx/>
                <a:uFillTx/>
                <a:latin typeface="Arial"/>
                <a:ea typeface="Arial" charset="0"/>
                <a:cs typeface="Arial"/>
                <a:sym typeface="Montserrat-Regular"/>
              </a:rPr>
              <a:t>What are the emerging needs and concerns of the community? </a:t>
            </a:r>
            <a:endParaRPr kumimoji="0" lang="en-US" sz="2400" b="0" i="0" u="none" strike="noStrike" kern="1200" cap="none" spc="0" normalizeH="0" baseline="0" noProof="0" dirty="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ts val="4120"/>
              </a:lnSpc>
              <a:spcBef>
                <a:spcPts val="0"/>
              </a:spcBef>
              <a:spcAft>
                <a:spcPts val="0"/>
              </a:spcAft>
              <a:buClrTx/>
              <a:buSzTx/>
              <a:buFontTx/>
              <a:buNone/>
              <a:tabLst/>
              <a:defRPr sz="1800"/>
            </a:pPr>
            <a:endParaRPr kumimoji="0" lang="en-US" sz="2400" b="1" i="0" u="none" strike="noStrike" kern="1200" cap="none" spc="-10" normalizeH="0" baseline="0" noProof="0" dirty="0">
              <a:ln>
                <a:noFill/>
              </a:ln>
              <a:solidFill>
                <a:srgbClr val="00AEEF"/>
              </a:solidFill>
              <a:effectLst/>
              <a:uLnTx/>
              <a:uFillTx/>
              <a:latin typeface="Arial"/>
              <a:ea typeface="Arial" charset="0"/>
              <a:cs typeface="Arial" charset="0"/>
            </a:endParaRPr>
          </a:p>
        </p:txBody>
      </p:sp>
      <p:pic>
        <p:nvPicPr>
          <p:cNvPr id="14" name="Picture 13" descr="Nepal_files/figure-pptx/unnamed-chunk-137-1.png">
            <a:extLst>
              <a:ext uri="{FF2B5EF4-FFF2-40B4-BE49-F238E27FC236}">
                <a16:creationId xmlns:a16="http://schemas.microsoft.com/office/drawing/2014/main" id="{4543A311-BB6E-4963-876E-39BB9C3AD088}"/>
              </a:ext>
            </a:extLst>
          </p:cNvPr>
          <p:cNvPicPr>
            <a:picLocks noGrp="1" noChangeAspect="1"/>
          </p:cNvPicPr>
          <p:nvPr/>
        </p:nvPicPr>
        <p:blipFill>
          <a:blip r:embed="rId3"/>
          <a:stretch>
            <a:fillRect/>
          </a:stretch>
        </p:blipFill>
        <p:spPr bwMode="auto">
          <a:xfrm>
            <a:off x="6096000" y="898539"/>
            <a:ext cx="5457811" cy="5457811"/>
          </a:xfrm>
          <a:prstGeom prst="rect">
            <a:avLst/>
          </a:prstGeom>
          <a:noFill/>
          <a:ln w="9525">
            <a:noFill/>
            <a:headEnd/>
            <a:tailEnd/>
          </a:ln>
        </p:spPr>
      </p:pic>
      <p:pic>
        <p:nvPicPr>
          <p:cNvPr id="15" name="Picture 14" descr="Nepal_files/figure-pptx/unnamed-chunk-127-1.png">
            <a:extLst>
              <a:ext uri="{FF2B5EF4-FFF2-40B4-BE49-F238E27FC236}">
                <a16:creationId xmlns:a16="http://schemas.microsoft.com/office/drawing/2014/main" id="{9A9D42A1-13EA-423B-AB46-432C4F43F353}"/>
              </a:ext>
            </a:extLst>
          </p:cNvPr>
          <p:cNvPicPr>
            <a:picLocks noGrp="1" noChangeAspect="1"/>
          </p:cNvPicPr>
          <p:nvPr/>
        </p:nvPicPr>
        <p:blipFill>
          <a:blip r:embed="rId4"/>
          <a:stretch>
            <a:fillRect/>
          </a:stretch>
        </p:blipFill>
        <p:spPr bwMode="auto">
          <a:xfrm>
            <a:off x="204990" y="1745392"/>
            <a:ext cx="5608874" cy="3367216"/>
          </a:xfrm>
          <a:prstGeom prst="rect">
            <a:avLst/>
          </a:prstGeom>
          <a:noFill/>
          <a:ln w="9525">
            <a:noFill/>
            <a:headEnd/>
            <a:tailEnd/>
          </a:ln>
        </p:spPr>
      </p:pic>
    </p:spTree>
    <p:extLst>
      <p:ext uri="{BB962C8B-B14F-4D97-AF65-F5344CB8AC3E}">
        <p14:creationId xmlns:p14="http://schemas.microsoft.com/office/powerpoint/2010/main" val="459499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442179" y="278755"/>
            <a:ext cx="11455411" cy="4760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How are communities receiving their COVID-19 information?</a:t>
            </a:r>
            <a:endParaRPr kumimoji="0" lang="en-US" sz="2800" b="1" i="0" u="none" strike="noStrike" kern="1200" cap="none" spc="-10" normalizeH="0" baseline="0" noProof="0" dirty="0">
              <a:ln>
                <a:noFill/>
              </a:ln>
              <a:solidFill>
                <a:srgbClr val="00AEEF"/>
              </a:solidFill>
              <a:effectLst/>
              <a:uLnTx/>
              <a:uFillTx/>
              <a:latin typeface="Arial"/>
              <a:ea typeface="Arial" charset="0"/>
              <a:cs typeface="Arial"/>
            </a:endParaRPr>
          </a:p>
        </p:txBody>
      </p:sp>
      <p:sp>
        <p:nvSpPr>
          <p:cNvPr id="2" name="Footer Placeholder 1">
            <a:extLst>
              <a:ext uri="{FF2B5EF4-FFF2-40B4-BE49-F238E27FC236}">
                <a16:creationId xmlns:a16="http://schemas.microsoft.com/office/drawing/2014/main" id="{8A5E8907-DC5C-437A-B978-F0875E887476}"/>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rPr>
              <a:t>Community Rapid Assessment on COVID: 3 Countries in ESAR</a:t>
            </a:r>
          </a:p>
        </p:txBody>
      </p:sp>
      <p:sp>
        <p:nvSpPr>
          <p:cNvPr id="3" name="Slide Number Placeholder 2">
            <a:extLst>
              <a:ext uri="{FF2B5EF4-FFF2-40B4-BE49-F238E27FC236}">
                <a16:creationId xmlns:a16="http://schemas.microsoft.com/office/drawing/2014/main" id="{00E11D3B-BD00-47AC-B04D-1A1C9A35DF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B71CF-2512-DC4F-80BD-DF39A63C0657}" type="slidenum">
              <a:rPr kumimoji="0" lang="en-US" sz="1200" b="0" i="0" u="none" strike="noStrike" kern="1200" cap="none" spc="0" normalizeH="0" baseline="0" noProof="0" smtClean="0">
                <a:ln>
                  <a:noFill/>
                </a:ln>
                <a:solidFill>
                  <a:srgbClr val="FFFFFF">
                    <a:tint val="75000"/>
                  </a:srgb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srgbClr val="FFFFFF">
                  <a:tint val="75000"/>
                </a:srgbClr>
              </a:solidFill>
              <a:effectLst/>
              <a:uLnTx/>
              <a:uFillTx/>
              <a:latin typeface="Arial" panose="020B0604020202020204"/>
              <a:ea typeface="+mn-ea"/>
              <a:cs typeface="+mn-cs"/>
            </a:endParaRPr>
          </a:p>
        </p:txBody>
      </p:sp>
      <p:sp>
        <p:nvSpPr>
          <p:cNvPr id="11" name="Footer Placeholder 8">
            <a:extLst>
              <a:ext uri="{FF2B5EF4-FFF2-40B4-BE49-F238E27FC236}">
                <a16:creationId xmlns:a16="http://schemas.microsoft.com/office/drawing/2014/main" id="{090F23A0-B328-49E1-B606-29B3F0E2508E}"/>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24</a:t>
            </a:fld>
            <a:r>
              <a:rPr lang="en-US" sz="1050" dirty="0">
                <a:solidFill>
                  <a:schemeClr val="bg1"/>
                </a:solidFill>
              </a:rPr>
              <a:t> | Community Rapid Assessment on COVID-19: Nepal</a:t>
            </a:r>
          </a:p>
        </p:txBody>
      </p:sp>
      <p:pic>
        <p:nvPicPr>
          <p:cNvPr id="12" name="Picture 11" descr="Nepal_files/figure-pptx/unnamed-chunk-383-1.png">
            <a:extLst>
              <a:ext uri="{FF2B5EF4-FFF2-40B4-BE49-F238E27FC236}">
                <a16:creationId xmlns:a16="http://schemas.microsoft.com/office/drawing/2014/main" id="{7F1C8CE5-6679-4899-A426-2BB75C24982E}"/>
              </a:ext>
            </a:extLst>
          </p:cNvPr>
          <p:cNvPicPr>
            <a:picLocks noGrp="1" noChangeAspect="1"/>
          </p:cNvPicPr>
          <p:nvPr/>
        </p:nvPicPr>
        <p:blipFill rotWithShape="1">
          <a:blip r:embed="rId3"/>
          <a:srcRect l="2017" r="1788"/>
          <a:stretch/>
        </p:blipFill>
        <p:spPr bwMode="auto">
          <a:xfrm>
            <a:off x="0" y="1835155"/>
            <a:ext cx="6371968" cy="3976616"/>
          </a:xfrm>
          <a:prstGeom prst="rect">
            <a:avLst/>
          </a:prstGeom>
          <a:noFill/>
          <a:ln w="9525">
            <a:noFill/>
            <a:headEnd/>
            <a:tailEnd/>
          </a:ln>
        </p:spPr>
      </p:pic>
      <p:pic>
        <p:nvPicPr>
          <p:cNvPr id="13" name="Picture 12" descr="Nepal_files/figure-pptx/unnamed-chunk-386-1.png">
            <a:extLst>
              <a:ext uri="{FF2B5EF4-FFF2-40B4-BE49-F238E27FC236}">
                <a16:creationId xmlns:a16="http://schemas.microsoft.com/office/drawing/2014/main" id="{47F55298-EB62-4858-BE76-A37B1A75E416}"/>
              </a:ext>
            </a:extLst>
          </p:cNvPr>
          <p:cNvPicPr>
            <a:picLocks noGrp="1" noChangeAspect="1"/>
          </p:cNvPicPr>
          <p:nvPr/>
        </p:nvPicPr>
        <p:blipFill rotWithShape="1">
          <a:blip r:embed="rId4"/>
          <a:srcRect l="1959" r="2568"/>
          <a:stretch/>
        </p:blipFill>
        <p:spPr bwMode="auto">
          <a:xfrm>
            <a:off x="6371968" y="1385063"/>
            <a:ext cx="5820032" cy="4876800"/>
          </a:xfrm>
          <a:prstGeom prst="rect">
            <a:avLst/>
          </a:prstGeom>
          <a:noFill/>
          <a:ln w="9525">
            <a:noFill/>
            <a:headEnd/>
            <a:tailEnd/>
          </a:ln>
        </p:spPr>
      </p:pic>
    </p:spTree>
    <p:extLst>
      <p:ext uri="{BB962C8B-B14F-4D97-AF65-F5344CB8AC3E}">
        <p14:creationId xmlns:p14="http://schemas.microsoft.com/office/powerpoint/2010/main" val="402880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CCC11493-DB72-4CE3-B38E-293EAD64D70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387" r="23387"/>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11049000" y="5230001"/>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452161" y="281837"/>
            <a:ext cx="6037416" cy="215443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defRPr sz="1800"/>
            </a:pPr>
            <a:r>
              <a:rPr lang="en-US" sz="2800" b="1" spc="-10" dirty="0">
                <a:solidFill>
                  <a:srgbClr val="00AEEF"/>
                </a:solidFill>
                <a:latin typeface="Arial"/>
                <a:ea typeface="Arial" charset="0"/>
                <a:cs typeface="Arial"/>
                <a:sym typeface="Montserrat-Regular"/>
              </a:rPr>
              <a:t>7</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 Findings:</a:t>
            </a:r>
            <a:r>
              <a:rPr lang="en-US" sz="2800" b="1" spc="-10" dirty="0">
                <a:solidFill>
                  <a:srgbClr val="00AEEF"/>
                </a:solidFill>
                <a:latin typeface="Arial"/>
                <a:ea typeface="Arial" charset="0"/>
                <a:cs typeface="Arial"/>
                <a:sym typeface="Montserrat-Regular"/>
              </a:rPr>
              <a:t> </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 How can rapid community-sourced data provide reliable and quick evidence-driven insights to inform UNICEF programming?</a:t>
            </a:r>
          </a:p>
        </p:txBody>
      </p:sp>
      <p:sp>
        <p:nvSpPr>
          <p:cNvPr id="8" name="TextBox 7">
            <a:extLst>
              <a:ext uri="{FF2B5EF4-FFF2-40B4-BE49-F238E27FC236}">
                <a16:creationId xmlns:a16="http://schemas.microsoft.com/office/drawing/2014/main" id="{276C22F9-F4FC-754C-8275-D35C84BAD9DE}"/>
              </a:ext>
            </a:extLst>
          </p:cNvPr>
          <p:cNvSpPr txBox="1"/>
          <p:nvPr/>
        </p:nvSpPr>
        <p:spPr>
          <a:xfrm>
            <a:off x="452161" y="3877071"/>
            <a:ext cx="5204033" cy="308482"/>
          </a:xfrm>
          <a:prstGeom prst="rect">
            <a:avLst/>
          </a:prstGeom>
          <a:noFill/>
        </p:spPr>
        <p:txBody>
          <a:bodyPr wrap="square" lIns="0" tIns="0" rIns="0" bIns="0" rtlCol="0" anchor="t">
            <a:spAutoFit/>
          </a:bodyPr>
          <a:lstStyle/>
          <a:p>
            <a:pPr marL="0" marR="0" lvl="0" indent="0" algn="l" defTabSz="914400" rtl="0" eaLnBrk="1" fontAlgn="auto" latinLnBrk="0" hangingPunct="1">
              <a:lnSpc>
                <a:spcPts val="26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Arial" charset="0"/>
                <a:cs typeface="Arial"/>
              </a:rPr>
              <a:t>Program Implications for Nepal</a:t>
            </a:r>
          </a:p>
        </p:txBody>
      </p:sp>
      <p:sp>
        <p:nvSpPr>
          <p:cNvPr id="11" name="Footer Placeholder 8">
            <a:extLst>
              <a:ext uri="{FF2B5EF4-FFF2-40B4-BE49-F238E27FC236}">
                <a16:creationId xmlns:a16="http://schemas.microsoft.com/office/drawing/2014/main" id="{EE703B96-E6AE-433D-93BF-F8DDDC7BCDCF}"/>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25</a:t>
            </a:fld>
            <a:r>
              <a:rPr lang="en-US" sz="1050" dirty="0">
                <a:solidFill>
                  <a:schemeClr val="bg1"/>
                </a:solidFill>
              </a:rPr>
              <a:t> | Community Rapid Assessment on COVID-19: Nepal</a:t>
            </a:r>
          </a:p>
        </p:txBody>
      </p:sp>
    </p:spTree>
    <p:extLst>
      <p:ext uri="{BB962C8B-B14F-4D97-AF65-F5344CB8AC3E}">
        <p14:creationId xmlns:p14="http://schemas.microsoft.com/office/powerpoint/2010/main" val="3926001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D71DE7-5EEE-E549-A25F-36404E951A7E}"/>
              </a:ext>
            </a:extLst>
          </p:cNvPr>
          <p:cNvSpPr txBox="1"/>
          <p:nvPr/>
        </p:nvSpPr>
        <p:spPr>
          <a:xfrm>
            <a:off x="777187" y="2474037"/>
            <a:ext cx="2618187"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ts val="2400"/>
              </a:lnSpc>
              <a:spcBef>
                <a:spcPts val="0"/>
              </a:spcBef>
              <a:spcAft>
                <a:spcPts val="0"/>
              </a:spcAft>
              <a:buClrTx/>
              <a:buSzTx/>
              <a:buFontTx/>
              <a:buNone/>
              <a:tabLst/>
              <a:defRPr/>
            </a:pPr>
            <a:endParaRPr lang="en-US" sz="2000" b="1" i="0" u="none" strike="noStrike" kern="1200" cap="none" spc="0" normalizeH="0" baseline="0" noProof="0">
              <a:ln>
                <a:noFill/>
              </a:ln>
              <a:solidFill>
                <a:srgbClr val="000000"/>
              </a:solidFill>
              <a:effectLst/>
              <a:uLnTx/>
              <a:uFillTx/>
              <a:latin typeface="Arial" charset="0"/>
              <a:ea typeface="Arial" charset="0"/>
              <a:cs typeface="Arial" charset="0"/>
            </a:endParaRPr>
          </a:p>
        </p:txBody>
      </p:sp>
      <p:sp>
        <p:nvSpPr>
          <p:cNvPr id="9" name="Shape 79">
            <a:extLst>
              <a:ext uri="{FF2B5EF4-FFF2-40B4-BE49-F238E27FC236}">
                <a16:creationId xmlns:a16="http://schemas.microsoft.com/office/drawing/2014/main" id="{2E5976DA-89A0-6A42-972B-DFE01306F834}"/>
              </a:ext>
            </a:extLst>
          </p:cNvPr>
          <p:cNvSpPr/>
          <p:nvPr/>
        </p:nvSpPr>
        <p:spPr>
          <a:xfrm>
            <a:off x="511876" y="193620"/>
            <a:ext cx="7310370" cy="48776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NEPAL</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a:t>
            </a:r>
            <a:r>
              <a:rPr lang="en-US" sz="2800" b="1" spc="-10" dirty="0">
                <a:solidFill>
                  <a:srgbClr val="00AEEF"/>
                </a:solidFill>
                <a:latin typeface="Arial"/>
                <a:ea typeface="Arial" charset="0"/>
                <a:cs typeface="Arial"/>
                <a:sym typeface="Montserrat-Regular"/>
              </a:rPr>
              <a:t> </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Key Takeaways</a:t>
            </a:r>
          </a:p>
        </p:txBody>
      </p:sp>
      <p:sp>
        <p:nvSpPr>
          <p:cNvPr id="2" name="TextBox 1">
            <a:extLst>
              <a:ext uri="{FF2B5EF4-FFF2-40B4-BE49-F238E27FC236}">
                <a16:creationId xmlns:a16="http://schemas.microsoft.com/office/drawing/2014/main" id="{B8E9C4B5-6014-48A7-A689-919F0FBFFA44}"/>
              </a:ext>
            </a:extLst>
          </p:cNvPr>
          <p:cNvSpPr txBox="1"/>
          <p:nvPr/>
        </p:nvSpPr>
        <p:spPr>
          <a:xfrm>
            <a:off x="345374" y="931996"/>
            <a:ext cx="11501251"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dirty="0">
                <a:latin typeface="Arial"/>
                <a:ea typeface="+mn-lt"/>
                <a:cs typeface="+mn-lt"/>
              </a:rPr>
              <a:t>Differences across demographics:</a:t>
            </a:r>
            <a:r>
              <a:rPr lang="en-US" sz="2200" b="1" dirty="0">
                <a:latin typeface="Arial"/>
                <a:ea typeface="+mn-lt"/>
                <a:cs typeface="+mn-lt"/>
              </a:rPr>
              <a:t> </a:t>
            </a:r>
            <a:r>
              <a:rPr lang="en-US" sz="2200" dirty="0">
                <a:latin typeface="Arial"/>
                <a:ea typeface="+mn-lt"/>
                <a:cs typeface="+mn-lt"/>
              </a:rPr>
              <a:t>There are some differences between age groups and for area of residence in terms of protective practices, access to services, and emerging needs.</a:t>
            </a:r>
          </a:p>
          <a:p>
            <a:endParaRPr lang="en-US" sz="1400" dirty="0">
              <a:latin typeface="Arial"/>
              <a:cs typeface="Calibri"/>
            </a:endParaRPr>
          </a:p>
          <a:p>
            <a:r>
              <a:rPr lang="en-US" sz="2200" b="1" u="sng" dirty="0">
                <a:latin typeface="Arial"/>
                <a:ea typeface="+mn-lt"/>
                <a:cs typeface="+mn-lt"/>
              </a:rPr>
              <a:t>Barriers:</a:t>
            </a:r>
            <a:r>
              <a:rPr lang="en-US" sz="2200" dirty="0">
                <a:latin typeface="Arial"/>
                <a:ea typeface="+mn-lt"/>
                <a:cs typeface="+mn-lt"/>
              </a:rPr>
              <a:t> Structural barriers and work related constrains seem to be some of the driving factors reducing the number of respondents that can practice protective behaviors. These appear to be more salient depending of area of residence and province.</a:t>
            </a:r>
            <a:endParaRPr lang="en-US" sz="2200" b="1" u="sng" dirty="0">
              <a:latin typeface="Arial"/>
              <a:ea typeface="+mn-lt"/>
              <a:cs typeface="+mn-lt"/>
            </a:endParaRPr>
          </a:p>
          <a:p>
            <a:endParaRPr lang="en-US" sz="2200" dirty="0">
              <a:latin typeface="Arial"/>
              <a:cs typeface="Arial"/>
            </a:endParaRPr>
          </a:p>
          <a:p>
            <a:endParaRPr lang="en-US" sz="1400" dirty="0">
              <a:latin typeface="Arial"/>
              <a:cs typeface="Calibri"/>
            </a:endParaRPr>
          </a:p>
          <a:p>
            <a:r>
              <a:rPr lang="en-US" sz="2200" b="1" u="sng" dirty="0">
                <a:latin typeface="Arial"/>
                <a:ea typeface="+mn-lt"/>
                <a:cs typeface="+mn-lt"/>
              </a:rPr>
              <a:t>Sources of information:</a:t>
            </a:r>
            <a:r>
              <a:rPr lang="en-US" sz="2200" b="1" dirty="0">
                <a:latin typeface="Arial"/>
                <a:ea typeface="+mn-lt"/>
                <a:cs typeface="+mn-lt"/>
              </a:rPr>
              <a:t> </a:t>
            </a:r>
            <a:r>
              <a:rPr lang="en-US" sz="2200" dirty="0">
                <a:latin typeface="Arial"/>
                <a:ea typeface="+mn-lt"/>
                <a:cs typeface="+mn-lt"/>
              </a:rPr>
              <a:t>There are apparent different communication profiles as to which are the most effective COVID-19 information mechanism to reach respondents, especially related to age. </a:t>
            </a:r>
            <a:endParaRPr lang="en-US" sz="2200" dirty="0">
              <a:latin typeface="Arial"/>
              <a:cs typeface="Arial"/>
            </a:endParaRPr>
          </a:p>
          <a:p>
            <a:endParaRPr lang="en-US" sz="1400" dirty="0">
              <a:latin typeface="Arial"/>
              <a:ea typeface="+mn-lt"/>
              <a:cs typeface="+mn-lt"/>
            </a:endParaRPr>
          </a:p>
          <a:p>
            <a:r>
              <a:rPr lang="en-US" sz="2200" b="1" u="sng" dirty="0">
                <a:latin typeface="Arial"/>
                <a:ea typeface="+mn-lt"/>
                <a:cs typeface="+mn-lt"/>
              </a:rPr>
              <a:t>Coping Mechanisms:</a:t>
            </a:r>
            <a:r>
              <a:rPr lang="en-US" sz="2200" b="1" dirty="0">
                <a:latin typeface="Arial"/>
                <a:ea typeface="+mn-lt"/>
                <a:cs typeface="+mn-lt"/>
              </a:rPr>
              <a:t> </a:t>
            </a:r>
            <a:r>
              <a:rPr lang="en-US" sz="2200" dirty="0">
                <a:latin typeface="Arial"/>
                <a:ea typeface="+mn-lt"/>
                <a:cs typeface="+mn-lt"/>
              </a:rPr>
              <a:t>There are relatively small percentage of respondents who have had food and nutrition impact However, there is much variation across groups. For example in breastfeeding  the lowest rate for a province is 0.8%  where a mother breastfeeds less than normal but in some instances it increases to more than 2% of respondents. </a:t>
            </a:r>
            <a:endParaRPr lang="en-US" dirty="0">
              <a:cs typeface="Calibri"/>
            </a:endParaRPr>
          </a:p>
        </p:txBody>
      </p:sp>
      <p:sp>
        <p:nvSpPr>
          <p:cNvPr id="10" name="Footer Placeholder 8">
            <a:extLst>
              <a:ext uri="{FF2B5EF4-FFF2-40B4-BE49-F238E27FC236}">
                <a16:creationId xmlns:a16="http://schemas.microsoft.com/office/drawing/2014/main" id="{FD3FF144-6BE0-4176-8E4C-94B8B7BAF3C1}"/>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rgbClr val="000000"/>
                </a:solidFill>
                <a:latin typeface="Arial" panose="020B0604020202020204"/>
              </a:rPr>
              <a:pPr/>
              <a:t>26</a:t>
            </a:fld>
            <a:r>
              <a:rPr lang="en-US" sz="1050" dirty="0">
                <a:solidFill>
                  <a:srgbClr val="000000"/>
                </a:solidFill>
                <a:latin typeface="Arial" panose="020B0604020202020204"/>
              </a:rPr>
              <a:t> | Community Rapid Assessment on COVID-19: Nepal</a:t>
            </a:r>
          </a:p>
        </p:txBody>
      </p:sp>
    </p:spTree>
    <p:extLst>
      <p:ext uri="{BB962C8B-B14F-4D97-AF65-F5344CB8AC3E}">
        <p14:creationId xmlns:p14="http://schemas.microsoft.com/office/powerpoint/2010/main" val="1714902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9">
            <a:extLst>
              <a:ext uri="{FF2B5EF4-FFF2-40B4-BE49-F238E27FC236}">
                <a16:creationId xmlns:a16="http://schemas.microsoft.com/office/drawing/2014/main" id="{1890A445-4899-4528-BDFE-E67D587AB813}"/>
              </a:ext>
            </a:extLst>
          </p:cNvPr>
          <p:cNvSpPr/>
          <p:nvPr/>
        </p:nvSpPr>
        <p:spPr>
          <a:xfrm>
            <a:off x="581149" y="272789"/>
            <a:ext cx="11031305"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NEPAL</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a:t>
            </a:r>
            <a:r>
              <a:rPr lang="en-US" sz="2800" b="1" spc="-10" dirty="0">
                <a:solidFill>
                  <a:srgbClr val="00AEEF"/>
                </a:solidFill>
                <a:latin typeface="Arial"/>
                <a:ea typeface="Arial" charset="0"/>
                <a:cs typeface="Arial"/>
                <a:sym typeface="Montserrat-Regular"/>
              </a:rPr>
              <a:t> </a:t>
            </a: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Key Takeaways</a:t>
            </a:r>
            <a:r>
              <a:rPr lang="en-US" sz="2800" b="1" spc="-10" dirty="0">
                <a:solidFill>
                  <a:srgbClr val="00AEEF"/>
                </a:solidFill>
                <a:latin typeface="Arial"/>
                <a:ea typeface="Arial" charset="0"/>
                <a:cs typeface="Arial"/>
                <a:sym typeface="Montserrat-Regular"/>
              </a:rPr>
              <a:t> (continued)</a:t>
            </a:r>
            <a:endPar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endParaRPr>
          </a:p>
        </p:txBody>
      </p:sp>
      <p:sp>
        <p:nvSpPr>
          <p:cNvPr id="6" name="TextBox 5">
            <a:extLst>
              <a:ext uri="{FF2B5EF4-FFF2-40B4-BE49-F238E27FC236}">
                <a16:creationId xmlns:a16="http://schemas.microsoft.com/office/drawing/2014/main" id="{5DA41E5D-487B-4029-B9CA-0FBEB622868A}"/>
              </a:ext>
            </a:extLst>
          </p:cNvPr>
          <p:cNvSpPr txBox="1"/>
          <p:nvPr/>
        </p:nvSpPr>
        <p:spPr>
          <a:xfrm>
            <a:off x="498764" y="1310244"/>
            <a:ext cx="11303329" cy="47705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u="sng" dirty="0">
                <a:latin typeface="Arial"/>
                <a:ea typeface="+mn-lt"/>
                <a:cs typeface="+mn-lt"/>
              </a:rPr>
              <a:t>Community groups trusted: </a:t>
            </a:r>
            <a:r>
              <a:rPr lang="en-US" sz="2200" dirty="0">
                <a:latin typeface="Arial"/>
                <a:ea typeface="+mn-lt"/>
                <a:cs typeface="+mn-lt"/>
              </a:rPr>
              <a:t>There also appear to be different trust levels to different community groups depending of the residence and age. This will further help identify not only communication most effective channels but also more likely to be trusted community partners for COVID-19 programming.</a:t>
            </a:r>
            <a:endParaRPr lang="en-US" sz="2200" b="1" u="sng" dirty="0">
              <a:latin typeface="Arial"/>
              <a:ea typeface="+mn-lt"/>
              <a:cs typeface="+mn-lt"/>
            </a:endParaRPr>
          </a:p>
          <a:p>
            <a:endParaRPr lang="en-US" sz="2200" dirty="0">
              <a:latin typeface="Arial"/>
              <a:cs typeface="Calibri"/>
            </a:endParaRPr>
          </a:p>
          <a:p>
            <a:r>
              <a:rPr lang="en-US" sz="2200" b="1" u="sng" dirty="0">
                <a:latin typeface="Arial"/>
                <a:ea typeface="+mn-lt"/>
                <a:cs typeface="+mn-lt"/>
              </a:rPr>
              <a:t>Risk Perception: </a:t>
            </a:r>
            <a:r>
              <a:rPr lang="en-US" sz="2200" dirty="0">
                <a:latin typeface="Arial"/>
                <a:ea typeface="+mn-lt"/>
                <a:cs typeface="+mn-lt"/>
              </a:rPr>
              <a:t>Risk perception also varies across gender and area of residence and area likely to also be influencing protective behaviors and likely levels of trust.</a:t>
            </a:r>
          </a:p>
          <a:p>
            <a:endParaRPr lang="en-US" sz="2200" dirty="0">
              <a:latin typeface="Arial"/>
              <a:ea typeface="+mn-lt"/>
              <a:cs typeface="+mn-lt"/>
            </a:endParaRPr>
          </a:p>
          <a:p>
            <a:endParaRPr lang="en-US" sz="2200" dirty="0">
              <a:latin typeface="Arial"/>
              <a:cs typeface="Calibri"/>
            </a:endParaRPr>
          </a:p>
          <a:p>
            <a:r>
              <a:rPr lang="en-US" sz="2200" b="1" u="sng" dirty="0">
                <a:latin typeface="Arial"/>
                <a:ea typeface="+mn-lt"/>
                <a:cs typeface="+mn-lt"/>
              </a:rPr>
              <a:t>Significant differences:</a:t>
            </a:r>
            <a:r>
              <a:rPr lang="en-US" sz="2200" dirty="0">
                <a:latin typeface="Arial"/>
                <a:ea typeface="+mn-lt"/>
                <a:cs typeface="+mn-lt"/>
              </a:rPr>
              <a:t> For next steps it will be important to test whether or not these observables differences are significant with each other and to also weight the distribution of the sample to better portray how the pool of respondents represent how the national population is experiencing the related surveyed areas.</a:t>
            </a:r>
            <a:endParaRPr lang="en-US" sz="2200" dirty="0">
              <a:latin typeface="Arial"/>
            </a:endParaRPr>
          </a:p>
          <a:p>
            <a:pPr algn="l"/>
            <a:endParaRPr lang="en-US" dirty="0">
              <a:cs typeface="Calibri"/>
            </a:endParaRPr>
          </a:p>
        </p:txBody>
      </p:sp>
      <p:sp>
        <p:nvSpPr>
          <p:cNvPr id="9" name="Footer Placeholder 8">
            <a:extLst>
              <a:ext uri="{FF2B5EF4-FFF2-40B4-BE49-F238E27FC236}">
                <a16:creationId xmlns:a16="http://schemas.microsoft.com/office/drawing/2014/main" id="{AEF493F7-771F-4ED4-9C05-4F5924C90BE6}"/>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rgbClr val="000000"/>
                </a:solidFill>
                <a:latin typeface="Arial" panose="020B0604020202020204"/>
              </a:rPr>
              <a:pPr/>
              <a:t>27</a:t>
            </a:fld>
            <a:r>
              <a:rPr lang="en-US" sz="1050" dirty="0">
                <a:solidFill>
                  <a:srgbClr val="000000"/>
                </a:solidFill>
                <a:latin typeface="Arial" panose="020B0604020202020204"/>
              </a:rPr>
              <a:t> | Community Rapid Assessment on COVID-19: Nepal</a:t>
            </a:r>
          </a:p>
        </p:txBody>
      </p:sp>
    </p:spTree>
    <p:extLst>
      <p:ext uri="{BB962C8B-B14F-4D97-AF65-F5344CB8AC3E}">
        <p14:creationId xmlns:p14="http://schemas.microsoft.com/office/powerpoint/2010/main" val="21382883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05945-E9A5-3749-9078-9C1969636F85}"/>
              </a:ext>
            </a:extLst>
          </p:cNvPr>
          <p:cNvSpPr>
            <a:spLocks noGrp="1"/>
          </p:cNvSpPr>
          <p:nvPr>
            <p:ph idx="1"/>
          </p:nvPr>
        </p:nvSpPr>
        <p:spPr>
          <a:xfrm>
            <a:off x="438547" y="1043050"/>
            <a:ext cx="10871710" cy="5216235"/>
          </a:xfrm>
        </p:spPr>
        <p:txBody>
          <a:bodyPr vert="horz" lIns="91440" tIns="45720" rIns="91440" bIns="45720" rtlCol="0" anchor="t">
            <a:normAutofit/>
          </a:bodyPr>
          <a:lstStyle/>
          <a:p>
            <a:pPr>
              <a:buClr>
                <a:srgbClr val="00AEEF"/>
              </a:buClr>
              <a:buNone/>
            </a:pPr>
            <a:r>
              <a:rPr lang="en-US" b="1" dirty="0">
                <a:solidFill>
                  <a:schemeClr val="bg1"/>
                </a:solidFill>
                <a:ea typeface="+mn-lt"/>
                <a:cs typeface="+mn-lt"/>
              </a:rPr>
              <a:t>1. How have you used, or will you use insights generated by this first round of data collection to improve current CO responses to COVID-19?  </a:t>
            </a:r>
            <a:endParaRPr lang="en-US" dirty="0">
              <a:solidFill>
                <a:schemeClr val="bg1"/>
              </a:solidFill>
              <a:cs typeface="Arial"/>
            </a:endParaRPr>
          </a:p>
          <a:p>
            <a:pPr>
              <a:buClr>
                <a:srgbClr val="00AEEF"/>
              </a:buClr>
              <a:buNone/>
            </a:pPr>
            <a:endParaRPr lang="en-US" dirty="0">
              <a:solidFill>
                <a:schemeClr val="bg1"/>
              </a:solidFill>
              <a:ea typeface="+mn-lt"/>
              <a:cs typeface="+mn-lt"/>
            </a:endParaRPr>
          </a:p>
          <a:p>
            <a:pPr>
              <a:buClr>
                <a:srgbClr val="00AEEF"/>
              </a:buClr>
              <a:buNone/>
            </a:pPr>
            <a:r>
              <a:rPr lang="en-US" b="1" dirty="0">
                <a:solidFill>
                  <a:schemeClr val="bg1"/>
                </a:solidFill>
                <a:ea typeface="+mn-lt"/>
                <a:cs typeface="+mn-lt"/>
              </a:rPr>
              <a:t>2. What is missing?</a:t>
            </a:r>
            <a:r>
              <a:rPr lang="en-US" dirty="0">
                <a:solidFill>
                  <a:schemeClr val="bg1"/>
                </a:solidFill>
                <a:ea typeface="+mn-lt"/>
                <a:cs typeface="+mn-lt"/>
              </a:rPr>
              <a:t> </a:t>
            </a:r>
            <a:endParaRPr lang="en-US" dirty="0">
              <a:solidFill>
                <a:schemeClr val="bg1"/>
              </a:solidFill>
              <a:cs typeface="Arial"/>
            </a:endParaRPr>
          </a:p>
          <a:p>
            <a:pPr marL="0" indent="0">
              <a:buClr>
                <a:srgbClr val="00AEEF"/>
              </a:buClr>
              <a:buNone/>
            </a:pPr>
            <a:endParaRPr lang="en-US" dirty="0">
              <a:solidFill>
                <a:schemeClr val="bg1"/>
              </a:solidFill>
              <a:cs typeface="Arial"/>
            </a:endParaRPr>
          </a:p>
        </p:txBody>
      </p:sp>
      <p:sp>
        <p:nvSpPr>
          <p:cNvPr id="7" name="Shape 79">
            <a:extLst>
              <a:ext uri="{FF2B5EF4-FFF2-40B4-BE49-F238E27FC236}">
                <a16:creationId xmlns:a16="http://schemas.microsoft.com/office/drawing/2014/main" id="{83593334-093F-374F-8D47-20E868873530}"/>
              </a:ext>
            </a:extLst>
          </p:cNvPr>
          <p:cNvSpPr/>
          <p:nvPr/>
        </p:nvSpPr>
        <p:spPr>
          <a:xfrm>
            <a:off x="470408" y="304800"/>
            <a:ext cx="11167410" cy="47609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NEPAL:  Program Implications, Use and Uptake</a:t>
            </a:r>
            <a:endParaRPr lang="en-US" sz="2800" spc="-10" dirty="0">
              <a:ea typeface="+mn-lt"/>
              <a:cs typeface="+mn-lt"/>
            </a:endParaRPr>
          </a:p>
        </p:txBody>
      </p:sp>
      <p:sp>
        <p:nvSpPr>
          <p:cNvPr id="4" name="Slide Number Placeholder 3">
            <a:extLst>
              <a:ext uri="{FF2B5EF4-FFF2-40B4-BE49-F238E27FC236}">
                <a16:creationId xmlns:a16="http://schemas.microsoft.com/office/drawing/2014/main" id="{47DD0C41-9F9A-4870-B3F7-512906AB3657}"/>
              </a:ext>
            </a:extLst>
          </p:cNvPr>
          <p:cNvSpPr>
            <a:spLocks noGrp="1"/>
          </p:cNvSpPr>
          <p:nvPr>
            <p:ph type="sldNum" sz="quarter" idx="12"/>
          </p:nvPr>
        </p:nvSpPr>
        <p:spPr/>
        <p:txBody>
          <a:bodyPr/>
          <a:lstStyle/>
          <a:p>
            <a:fld id="{969B71CF-2512-DC4F-80BD-DF39A63C0657}" type="slidenum">
              <a:rPr lang="en-US" smtClean="0"/>
              <a:t>28</a:t>
            </a:fld>
            <a:endParaRPr lang="en-US"/>
          </a:p>
        </p:txBody>
      </p:sp>
      <p:sp>
        <p:nvSpPr>
          <p:cNvPr id="6" name="Footer Placeholder 8">
            <a:extLst>
              <a:ext uri="{FF2B5EF4-FFF2-40B4-BE49-F238E27FC236}">
                <a16:creationId xmlns:a16="http://schemas.microsoft.com/office/drawing/2014/main" id="{06E0FE67-5FA7-4E79-8088-002958FDBB26}"/>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28</a:t>
            </a:fld>
            <a:r>
              <a:rPr lang="en-US" sz="1050" dirty="0">
                <a:solidFill>
                  <a:schemeClr val="bg1"/>
                </a:solidFill>
              </a:rPr>
              <a:t> | Community Rapid Assessment on COVID-19: Nepal</a:t>
            </a:r>
          </a:p>
        </p:txBody>
      </p:sp>
    </p:spTree>
    <p:extLst>
      <p:ext uri="{BB962C8B-B14F-4D97-AF65-F5344CB8AC3E}">
        <p14:creationId xmlns:p14="http://schemas.microsoft.com/office/powerpoint/2010/main" val="75318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1578162-DA86-4F92-871B-EC203007E3F2}"/>
              </a:ext>
            </a:extLst>
          </p:cNvPr>
          <p:cNvSpPr>
            <a:spLocks noGrp="1"/>
          </p:cNvSpPr>
          <p:nvPr>
            <p:ph type="sldNum" sz="quarter" idx="12"/>
          </p:nvPr>
        </p:nvSpPr>
        <p:spPr/>
        <p:txBody>
          <a:bodyPr/>
          <a:lstStyle/>
          <a:p>
            <a:fld id="{13693880-679E-4B39-BB81-20A2BD16C956}" type="slidenum">
              <a:rPr lang="en-US" smtClean="0"/>
              <a:t>29</a:t>
            </a:fld>
            <a:endParaRPr lang="en-US"/>
          </a:p>
        </p:txBody>
      </p:sp>
      <p:sp>
        <p:nvSpPr>
          <p:cNvPr id="5" name="Shape 79">
            <a:extLst>
              <a:ext uri="{FF2B5EF4-FFF2-40B4-BE49-F238E27FC236}">
                <a16:creationId xmlns:a16="http://schemas.microsoft.com/office/drawing/2014/main" id="{95D07A06-B12A-4AA8-BF12-AEB64A65D23F}"/>
              </a:ext>
            </a:extLst>
          </p:cNvPr>
          <p:cNvSpPr/>
          <p:nvPr/>
        </p:nvSpPr>
        <p:spPr>
          <a:xfrm>
            <a:off x="509992" y="116774"/>
            <a:ext cx="11167410" cy="100187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nSpc>
                <a:spcPts val="4120"/>
              </a:lnSpc>
              <a:defRPr sz="1800"/>
            </a:pPr>
            <a:r>
              <a:rPr lang="en-US" sz="2800" b="1" spc="-10" dirty="0">
                <a:solidFill>
                  <a:srgbClr val="00AEEF"/>
                </a:solidFill>
                <a:latin typeface="Arial"/>
                <a:ea typeface="Arial" charset="0"/>
                <a:cs typeface="Arial"/>
                <a:sym typeface="Montserrat-Regular"/>
              </a:rPr>
              <a:t>NEPAL:  Program Implications, Use and Uptake</a:t>
            </a:r>
            <a:endParaRPr lang="en-US" sz="2800" spc="-10" dirty="0">
              <a:ea typeface="+mn-lt"/>
              <a:cs typeface="+mn-lt"/>
            </a:endParaRPr>
          </a:p>
          <a:p>
            <a:pPr marL="0" marR="0" lvl="0" indent="0" algn="l" defTabSz="914400">
              <a:lnSpc>
                <a:spcPts val="4120"/>
              </a:lnSpc>
              <a:spcBef>
                <a:spcPts val="0"/>
              </a:spcBef>
              <a:spcAft>
                <a:spcPts val="0"/>
              </a:spcAft>
              <a:buClrTx/>
              <a:buSzTx/>
              <a:buFontTx/>
              <a:buNone/>
              <a:tabLst/>
              <a:defRPr sz="1800"/>
            </a:pPr>
            <a:endParaRPr lang="en-US" sz="2800" b="1" i="0" u="none" strike="noStrike" kern="1200" cap="none" spc="-10" normalizeH="0" baseline="0" noProof="0" dirty="0">
              <a:ln>
                <a:noFill/>
              </a:ln>
              <a:solidFill>
                <a:srgbClr val="00AEEF"/>
              </a:solidFill>
              <a:effectLst/>
              <a:uLnTx/>
              <a:uFillTx/>
              <a:latin typeface="Arial"/>
              <a:ea typeface="Arial" charset="0"/>
              <a:cs typeface="Arial"/>
            </a:endParaRPr>
          </a:p>
        </p:txBody>
      </p:sp>
      <p:sp>
        <p:nvSpPr>
          <p:cNvPr id="6" name="TextBox 5">
            <a:extLst>
              <a:ext uri="{FF2B5EF4-FFF2-40B4-BE49-F238E27FC236}">
                <a16:creationId xmlns:a16="http://schemas.microsoft.com/office/drawing/2014/main" id="{FFC1D7EC-A832-4528-979A-35674A81CE44}"/>
              </a:ext>
            </a:extLst>
          </p:cNvPr>
          <p:cNvSpPr txBox="1"/>
          <p:nvPr/>
        </p:nvSpPr>
        <p:spPr>
          <a:xfrm>
            <a:off x="409699" y="855023"/>
            <a:ext cx="11154888"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dirty="0">
                <a:latin typeface="Arial"/>
                <a:ea typeface="+mn-lt"/>
                <a:cs typeface="+mn-lt"/>
              </a:rPr>
              <a:t>2. What are some of the lessons learned about the method and questionnaire used during this first round of data collection? </a:t>
            </a:r>
          </a:p>
          <a:p>
            <a:endParaRPr lang="en-US" sz="2200" dirty="0">
              <a:latin typeface="Arial"/>
              <a:cs typeface="Arial"/>
            </a:endParaRPr>
          </a:p>
          <a:p>
            <a:r>
              <a:rPr lang="en-US" sz="2200" b="1" dirty="0">
                <a:latin typeface="Arial"/>
                <a:ea typeface="+mn-lt"/>
                <a:cs typeface="+mn-lt"/>
              </a:rPr>
              <a:t>3. What are the most critical population data needs for UNICEF C4D and governments to act on at this stage in the pandemic? </a:t>
            </a:r>
          </a:p>
          <a:p>
            <a:endParaRPr lang="en-US" sz="2200" dirty="0">
              <a:latin typeface="Arial"/>
              <a:ea typeface="+mn-lt"/>
              <a:cs typeface="Arial"/>
            </a:endParaRPr>
          </a:p>
          <a:p>
            <a:r>
              <a:rPr lang="en-US" sz="2200" b="1" dirty="0">
                <a:latin typeface="Arial"/>
                <a:ea typeface="+mn-lt"/>
                <a:cs typeface="+mn-lt"/>
              </a:rPr>
              <a:t>4. What are the critical behaviors that will need to be observed during the pandemic?</a:t>
            </a:r>
            <a:endParaRPr lang="en-US" sz="2200" dirty="0">
              <a:latin typeface="Arial"/>
              <a:cs typeface="Arial"/>
            </a:endParaRPr>
          </a:p>
        </p:txBody>
      </p:sp>
      <p:sp>
        <p:nvSpPr>
          <p:cNvPr id="9" name="Footer Placeholder 8">
            <a:extLst>
              <a:ext uri="{FF2B5EF4-FFF2-40B4-BE49-F238E27FC236}">
                <a16:creationId xmlns:a16="http://schemas.microsoft.com/office/drawing/2014/main" id="{A3577E6C-30D1-4EE8-9617-B342D490C32C}"/>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rgbClr val="000000"/>
                </a:solidFill>
                <a:latin typeface="Arial" panose="020B0604020202020204"/>
              </a:rPr>
              <a:pPr/>
              <a:t>29</a:t>
            </a:fld>
            <a:r>
              <a:rPr lang="en-US" sz="1050" dirty="0">
                <a:solidFill>
                  <a:srgbClr val="000000"/>
                </a:solidFill>
                <a:latin typeface="Arial" panose="020B0604020202020204"/>
              </a:rPr>
              <a:t> | Community Rapid Assessment on COVID-19: Nepal</a:t>
            </a:r>
          </a:p>
        </p:txBody>
      </p:sp>
    </p:spTree>
    <p:extLst>
      <p:ext uri="{BB962C8B-B14F-4D97-AF65-F5344CB8AC3E}">
        <p14:creationId xmlns:p14="http://schemas.microsoft.com/office/powerpoint/2010/main" val="3688963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0CC05E4F-5109-47C8-AED1-C30D2EAA77E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387" r="23387"/>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3849077" y="4370309"/>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599836" y="312895"/>
            <a:ext cx="5092648" cy="43088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2800" b="1" i="0" u="none" strike="noStrike" spc="-10">
                <a:solidFill>
                  <a:srgbClr val="00AEEF"/>
                </a:solidFill>
                <a:effectLst/>
                <a:latin typeface="Arial" charset="0"/>
                <a:cs typeface="Arial" charset="0"/>
                <a:sym typeface="Montserrat-Regular"/>
              </a:rPr>
              <a:t>1. PROOF OF </a:t>
            </a:r>
            <a:r>
              <a:rPr lang="en-US" sz="2800" b="1" i="0" u="none" strike="noStrike">
                <a:solidFill>
                  <a:srgbClr val="00AEEF"/>
                </a:solidFill>
                <a:effectLst/>
                <a:latin typeface="Arial" panose="020B0604020202020204" pitchFamily="34" charset="0"/>
              </a:rPr>
              <a:t>CONCEPT</a:t>
            </a:r>
            <a:endParaRPr lang="en-US" sz="2800" b="1" i="0" u="none" strike="noStrike" kern="1200" cap="none" spc="-10" normalizeH="0" baseline="0" noProof="0">
              <a:ln>
                <a:noFill/>
              </a:ln>
              <a:solidFill>
                <a:srgbClr val="00AEEF"/>
              </a:solidFill>
              <a:effectLst/>
              <a:uLnTx/>
              <a:uFillTx/>
              <a:latin typeface="Arial"/>
              <a:ea typeface="Arial" charset="0"/>
              <a:cs typeface="Arial"/>
            </a:endParaRPr>
          </a:p>
        </p:txBody>
      </p:sp>
      <p:sp>
        <p:nvSpPr>
          <p:cNvPr id="8" name="TextBox 7">
            <a:extLst>
              <a:ext uri="{FF2B5EF4-FFF2-40B4-BE49-F238E27FC236}">
                <a16:creationId xmlns:a16="http://schemas.microsoft.com/office/drawing/2014/main" id="{276C22F9-F4FC-754C-8275-D35C84BAD9DE}"/>
              </a:ext>
            </a:extLst>
          </p:cNvPr>
          <p:cNvSpPr txBox="1"/>
          <p:nvPr/>
        </p:nvSpPr>
        <p:spPr>
          <a:xfrm>
            <a:off x="264795" y="736271"/>
            <a:ext cx="6231832" cy="5268109"/>
          </a:xfrm>
          <a:prstGeom prst="rect">
            <a:avLst/>
          </a:prstGeom>
          <a:noFill/>
        </p:spPr>
        <p:txBody>
          <a:bodyPr wrap="square" lIns="0" tIns="0" rIns="0" bIns="0" rtlCol="0" anchor="t">
            <a:spAutoFit/>
          </a:bodyPr>
          <a:lstStyle/>
          <a:p>
            <a:pPr>
              <a:defRPr/>
            </a:pPr>
            <a:endParaRPr kumimoji="0" lang="en-US" sz="1050" b="0" i="0" u="none" strike="noStrike" kern="1200" cap="none" spc="0" normalizeH="0" baseline="0" noProof="0">
              <a:ln>
                <a:noFill/>
              </a:ln>
              <a:solidFill>
                <a:srgbClr val="000000"/>
              </a:solidFill>
              <a:effectLst/>
              <a:uLnTx/>
              <a:uFillTx/>
              <a:latin typeface="Arial"/>
              <a:ea typeface="Arial" charset="0"/>
              <a:cs typeface="Arial"/>
            </a:endParaRPr>
          </a:p>
          <a:p>
            <a:pPr>
              <a:lnSpc>
                <a:spcPts val="2600"/>
              </a:lnSpc>
              <a:defRPr/>
            </a:pPr>
            <a:r>
              <a:rPr kumimoji="0" lang="en-US" b="0" i="0" u="none" strike="noStrike" kern="1200" cap="none" spc="0" normalizeH="0" baseline="0" noProof="0">
                <a:ln>
                  <a:noFill/>
                </a:ln>
                <a:solidFill>
                  <a:srgbClr val="000000"/>
                </a:solidFill>
                <a:effectLst/>
                <a:uLnTx/>
                <a:uFillTx/>
                <a:latin typeface="Arial"/>
                <a:ea typeface="Arial" charset="0"/>
                <a:cs typeface="Arial"/>
              </a:rPr>
              <a:t>A Rapid mobile-based </a:t>
            </a:r>
            <a:r>
              <a:rPr lang="en-US">
                <a:solidFill>
                  <a:srgbClr val="000000"/>
                </a:solidFill>
                <a:latin typeface="Arial"/>
                <a:ea typeface="Arial" charset="0"/>
                <a:cs typeface="Arial"/>
              </a:rPr>
              <a:t>p</a:t>
            </a:r>
            <a:r>
              <a:rPr kumimoji="0" lang="en-US" b="0" i="0" u="none" strike="noStrike" kern="1200" cap="none" spc="0" normalizeH="0" baseline="0" noProof="0" err="1">
                <a:ln>
                  <a:noFill/>
                </a:ln>
                <a:solidFill>
                  <a:srgbClr val="000000"/>
                </a:solidFill>
                <a:effectLst/>
                <a:uLnTx/>
                <a:uFillTx/>
                <a:latin typeface="Arial"/>
                <a:ea typeface="Arial" charset="0"/>
                <a:cs typeface="Arial"/>
              </a:rPr>
              <a:t>opulation</a:t>
            </a:r>
            <a:r>
              <a:rPr kumimoji="0" lang="en-US" b="0" i="0" u="none" strike="noStrike" kern="1200" cap="none" spc="0" normalizeH="0" baseline="0" noProof="0">
                <a:ln>
                  <a:noFill/>
                </a:ln>
                <a:solidFill>
                  <a:srgbClr val="000000"/>
                </a:solidFill>
                <a:effectLst/>
                <a:uLnTx/>
                <a:uFillTx/>
                <a:latin typeface="Arial"/>
                <a:ea typeface="Arial" charset="0"/>
                <a:cs typeface="Arial"/>
              </a:rPr>
              <a:t> short survey on behavior, coping </a:t>
            </a:r>
            <a:r>
              <a:rPr lang="en-US">
                <a:solidFill>
                  <a:srgbClr val="000000"/>
                </a:solidFill>
                <a:latin typeface="Arial"/>
                <a:ea typeface="Arial" charset="0"/>
                <a:cs typeface="Arial"/>
              </a:rPr>
              <a:t>s</a:t>
            </a:r>
            <a:r>
              <a:rPr kumimoji="0" lang="en-US" b="0" i="0" u="none" strike="noStrike" kern="1200" cap="none" spc="0" normalizeH="0" baseline="0" noProof="0" err="1">
                <a:ln>
                  <a:noFill/>
                </a:ln>
                <a:solidFill>
                  <a:srgbClr val="000000"/>
                </a:solidFill>
                <a:effectLst/>
                <a:uLnTx/>
                <a:uFillTx/>
                <a:latin typeface="Arial"/>
                <a:ea typeface="Arial" charset="0"/>
                <a:cs typeface="Arial"/>
              </a:rPr>
              <a:t>trategies</a:t>
            </a:r>
            <a:r>
              <a:rPr kumimoji="0" lang="en-US" b="0" i="0" u="none" strike="noStrike" kern="1200" cap="none" spc="0" normalizeH="0" baseline="0" noProof="0">
                <a:ln>
                  <a:noFill/>
                </a:ln>
                <a:solidFill>
                  <a:srgbClr val="000000"/>
                </a:solidFill>
                <a:effectLst/>
                <a:uLnTx/>
                <a:uFillTx/>
                <a:latin typeface="Arial"/>
                <a:ea typeface="Arial" charset="0"/>
                <a:cs typeface="Arial"/>
              </a:rPr>
              <a:t> and communication </a:t>
            </a:r>
            <a:r>
              <a:rPr lang="en-US">
                <a:solidFill>
                  <a:srgbClr val="000000"/>
                </a:solidFill>
                <a:latin typeface="Arial"/>
                <a:ea typeface="Arial" charset="0"/>
                <a:cs typeface="Arial"/>
              </a:rPr>
              <a:t>c</a:t>
            </a:r>
            <a:r>
              <a:rPr kumimoji="0" lang="en-US" b="0" i="0" u="none" strike="noStrike" kern="1200" cap="none" spc="0" normalizeH="0" baseline="0" noProof="0" err="1">
                <a:ln>
                  <a:noFill/>
                </a:ln>
                <a:solidFill>
                  <a:srgbClr val="000000"/>
                </a:solidFill>
                <a:effectLst/>
                <a:uLnTx/>
                <a:uFillTx/>
                <a:latin typeface="Arial"/>
                <a:ea typeface="Arial" charset="0"/>
                <a:cs typeface="Arial"/>
              </a:rPr>
              <a:t>hannels</a:t>
            </a:r>
            <a:r>
              <a:rPr kumimoji="0" lang="en-US" b="0" i="0" u="none" strike="noStrike" kern="1200" cap="none" spc="0" normalizeH="0" baseline="0" noProof="0">
                <a:ln>
                  <a:noFill/>
                </a:ln>
                <a:solidFill>
                  <a:srgbClr val="000000"/>
                </a:solidFill>
                <a:effectLst/>
                <a:uLnTx/>
                <a:uFillTx/>
                <a:latin typeface="Arial"/>
                <a:ea typeface="Arial" charset="0"/>
                <a:cs typeface="Arial"/>
              </a:rPr>
              <a:t> during COVID-19.</a:t>
            </a:r>
            <a:endParaRPr lang="en-US">
              <a:solidFill>
                <a:srgbClr val="000000"/>
              </a:solidFill>
              <a:latin typeface="Arial"/>
              <a:ea typeface="Arial" charset="0"/>
              <a:cs typeface="Arial"/>
            </a:endParaRP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examine </a:t>
            </a:r>
            <a:r>
              <a:rPr lang="en-US" b="1">
                <a:solidFill>
                  <a:srgbClr val="000000"/>
                </a:solidFill>
                <a:latin typeface="Arial"/>
                <a:ea typeface="Arial" charset="0"/>
                <a:cs typeface="Arial"/>
              </a:rPr>
              <a:t>behaviors and drivers </a:t>
            </a:r>
            <a:r>
              <a:rPr lang="en-US">
                <a:solidFill>
                  <a:srgbClr val="000000"/>
                </a:solidFill>
                <a:latin typeface="Arial"/>
                <a:ea typeface="Arial" charset="0"/>
                <a:cs typeface="Arial"/>
              </a:rPr>
              <a:t>using mobile phone-based population surveys in a time series in order to assess relevance and to better prepare UNICEF to address future pandemics.</a:t>
            </a:r>
            <a:endParaRPr lang="en-US">
              <a:solidFill>
                <a:srgbClr val="000000"/>
              </a:solidFill>
              <a:latin typeface="Arial" charset="0"/>
              <a:ea typeface="Arial" charset="0"/>
              <a:cs typeface="Arial"/>
            </a:endParaRP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demonstrate </a:t>
            </a:r>
            <a:r>
              <a:rPr lang="en-US" b="1">
                <a:solidFill>
                  <a:srgbClr val="000000"/>
                </a:solidFill>
                <a:latin typeface="Arial"/>
                <a:ea typeface="Arial" charset="0"/>
                <a:cs typeface="Arial"/>
              </a:rPr>
              <a:t>a lightweight methodological approach </a:t>
            </a:r>
            <a:r>
              <a:rPr lang="en-US">
                <a:solidFill>
                  <a:srgbClr val="000000"/>
                </a:solidFill>
                <a:latin typeface="Arial"/>
                <a:ea typeface="Arial" charset="0"/>
                <a:cs typeface="Arial"/>
              </a:rPr>
              <a:t>that can be used in other sectors with a relatively small budget envelope.</a:t>
            </a:r>
          </a:p>
          <a:p>
            <a:pPr marL="342900" indent="-342900">
              <a:lnSpc>
                <a:spcPts val="2600"/>
              </a:lnSpc>
              <a:spcBef>
                <a:spcPts val="1000"/>
              </a:spcBef>
              <a:buClr>
                <a:srgbClr val="00B0F0"/>
              </a:buClr>
              <a:buFont typeface="Arial"/>
              <a:buChar char="•"/>
              <a:defRPr/>
            </a:pPr>
            <a:r>
              <a:rPr lang="en-US">
                <a:solidFill>
                  <a:srgbClr val="000000"/>
                </a:solidFill>
                <a:latin typeface="Arial"/>
                <a:ea typeface="Arial" charset="0"/>
                <a:cs typeface="Arial"/>
              </a:rPr>
              <a:t>To </a:t>
            </a:r>
            <a:r>
              <a:rPr lang="en-US" b="1">
                <a:solidFill>
                  <a:srgbClr val="000000"/>
                </a:solidFill>
                <a:latin typeface="Arial"/>
                <a:ea typeface="Arial" charset="0"/>
                <a:cs typeface="Arial"/>
              </a:rPr>
              <a:t>routinely use social and behavioral population surveys </a:t>
            </a:r>
            <a:r>
              <a:rPr lang="en-US">
                <a:solidFill>
                  <a:srgbClr val="000000"/>
                </a:solidFill>
                <a:latin typeface="Arial"/>
                <a:ea typeface="Arial" charset="0"/>
                <a:cs typeface="Arial"/>
              </a:rPr>
              <a:t>as part of a data source in understanding the organizations effectiveness, relevance, etc., in evaluation designs.</a:t>
            </a:r>
          </a:p>
        </p:txBody>
      </p:sp>
      <p:sp>
        <p:nvSpPr>
          <p:cNvPr id="10" name="Footer Placeholder 8">
            <a:extLst>
              <a:ext uri="{FF2B5EF4-FFF2-40B4-BE49-F238E27FC236}">
                <a16:creationId xmlns:a16="http://schemas.microsoft.com/office/drawing/2014/main" id="{291FBF8C-3CCD-4714-BA38-BA4C50642208}"/>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3</a:t>
            </a:fld>
            <a:r>
              <a:rPr lang="en-US" sz="1050" dirty="0">
                <a:solidFill>
                  <a:schemeClr val="bg1"/>
                </a:solidFill>
              </a:rPr>
              <a:t> | Community Rapid Assessment on COVID-19: Nepal</a:t>
            </a:r>
          </a:p>
        </p:txBody>
      </p:sp>
      <p:sp>
        <p:nvSpPr>
          <p:cNvPr id="2" name="TextBox 1">
            <a:hlinkClick r:id="rId3"/>
            <a:extLst>
              <a:ext uri="{FF2B5EF4-FFF2-40B4-BE49-F238E27FC236}">
                <a16:creationId xmlns:a16="http://schemas.microsoft.com/office/drawing/2014/main" id="{687C29DE-236A-48A0-AC0D-30EA92148755}"/>
              </a:ext>
            </a:extLst>
          </p:cNvPr>
          <p:cNvSpPr txBox="1"/>
          <p:nvPr/>
        </p:nvSpPr>
        <p:spPr>
          <a:xfrm>
            <a:off x="3798452" y="5918683"/>
            <a:ext cx="2698175" cy="369332"/>
          </a:xfrm>
          <a:prstGeom prst="rect">
            <a:avLst/>
          </a:prstGeom>
          <a:solidFill>
            <a:schemeClr val="tx2">
              <a:lumMod val="95000"/>
            </a:schemeClr>
          </a:solidFill>
        </p:spPr>
        <p:txBody>
          <a:bodyPr wrap="square" rtlCol="0">
            <a:spAutoFit/>
          </a:bodyPr>
          <a:lstStyle/>
          <a:p>
            <a:pPr algn="ctr"/>
            <a:r>
              <a:rPr lang="en-US">
                <a:solidFill>
                  <a:srgbClr val="00B0F0"/>
                </a:solidFill>
              </a:rPr>
              <a:t>Find Concept Note here </a:t>
            </a:r>
          </a:p>
        </p:txBody>
      </p:sp>
    </p:spTree>
    <p:extLst>
      <p:ext uri="{BB962C8B-B14F-4D97-AF65-F5344CB8AC3E}">
        <p14:creationId xmlns:p14="http://schemas.microsoft.com/office/powerpoint/2010/main" val="24234266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6303A31-2A4E-4A33-9303-1BDCA93954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387" r="23387"/>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11049000" y="5230001"/>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605302" y="284892"/>
            <a:ext cx="6311551" cy="49244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defRPr sz="1800"/>
            </a:pPr>
            <a:r>
              <a:rPr lang="en-US" sz="3200" b="1" spc="-10" dirty="0">
                <a:solidFill>
                  <a:srgbClr val="00AEEF"/>
                </a:solidFill>
                <a:latin typeface="Arial"/>
                <a:ea typeface="Arial" charset="0"/>
                <a:cs typeface="Arial"/>
                <a:sym typeface="Montserrat-Regular"/>
              </a:rPr>
              <a:t>8. Early Lessons</a:t>
            </a:r>
            <a:r>
              <a:rPr kumimoji="0" lang="en-US" sz="3200" b="1" i="0" u="none" strike="noStrike" kern="1200" cap="none" spc="-10" normalizeH="0" baseline="0" noProof="0" dirty="0">
                <a:ln>
                  <a:noFill/>
                </a:ln>
                <a:solidFill>
                  <a:srgbClr val="00AEEF"/>
                </a:solidFill>
                <a:effectLst/>
                <a:uLnTx/>
                <a:uFillTx/>
                <a:latin typeface="Arial"/>
                <a:ea typeface="Arial" charset="0"/>
                <a:cs typeface="Arial"/>
                <a:sym typeface="Montserrat-Regular"/>
              </a:rPr>
              <a:t> Learned</a:t>
            </a:r>
            <a:endParaRPr lang="en-US" sz="3200" b="1" i="0" u="none" strike="noStrike" kern="1200" cap="none" spc="-10" normalizeH="0" baseline="0" noProof="0" dirty="0">
              <a:ln>
                <a:noFill/>
              </a:ln>
              <a:solidFill>
                <a:srgbClr val="00AEEF"/>
              </a:solidFill>
              <a:effectLst/>
              <a:uLnTx/>
              <a:uFillTx/>
              <a:latin typeface="Arial"/>
              <a:ea typeface="Arial" charset="0"/>
              <a:cs typeface="Arial"/>
            </a:endParaRPr>
          </a:p>
        </p:txBody>
      </p:sp>
      <p:sp>
        <p:nvSpPr>
          <p:cNvPr id="8" name="TextBox 7">
            <a:extLst>
              <a:ext uri="{FF2B5EF4-FFF2-40B4-BE49-F238E27FC236}">
                <a16:creationId xmlns:a16="http://schemas.microsoft.com/office/drawing/2014/main" id="{276C22F9-F4FC-754C-8275-D35C84BAD9DE}"/>
              </a:ext>
            </a:extLst>
          </p:cNvPr>
          <p:cNvSpPr txBox="1"/>
          <p:nvPr/>
        </p:nvSpPr>
        <p:spPr>
          <a:xfrm>
            <a:off x="365760" y="1080011"/>
            <a:ext cx="6089741" cy="4989251"/>
          </a:xfrm>
          <a:prstGeom prst="rect">
            <a:avLst/>
          </a:prstGeom>
          <a:noFill/>
        </p:spPr>
        <p:txBody>
          <a:bodyPr wrap="square" lIns="0" tIns="0" rIns="0" bIns="0" rtlCol="0" anchor="t">
            <a:spAutoFit/>
          </a:bodyPr>
          <a:lstStyle/>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Identifying differences between demographic groups and their driving factors to enhance RCCE programming and fine-tune interventions</a:t>
            </a:r>
          </a:p>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Difference on protective practices can help pinpoint issues on interventions and support areas to increase usage rates, including identifying issues of availability of protective gear</a:t>
            </a:r>
          </a:p>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Identifying the trusted Community Groups and Information Channels helps strengthen community programming</a:t>
            </a:r>
          </a:p>
          <a:p>
            <a:pPr marL="285750" indent="-285750">
              <a:lnSpc>
                <a:spcPts val="2600"/>
              </a:lnSpc>
              <a:spcBef>
                <a:spcPts val="900"/>
              </a:spcBef>
              <a:buClr>
                <a:srgbClr val="00B0F0"/>
              </a:buClr>
              <a:buFont typeface="Arial" panose="020B0604020202020204" pitchFamily="34" charset="0"/>
              <a:buChar char="•"/>
              <a:defRPr/>
            </a:pPr>
            <a:r>
              <a:rPr lang="en-US" sz="2000">
                <a:solidFill>
                  <a:schemeClr val="bg1"/>
                </a:solidFill>
                <a:ea typeface="+mn-lt"/>
                <a:cs typeface="+mn-lt"/>
              </a:rPr>
              <a:t>Triangulating and contextualizing CRA information with qualitative data, especially field observations  can give a very valuable picture of the situation</a:t>
            </a:r>
          </a:p>
        </p:txBody>
      </p:sp>
      <p:sp>
        <p:nvSpPr>
          <p:cNvPr id="11" name="Footer Placeholder 8">
            <a:extLst>
              <a:ext uri="{FF2B5EF4-FFF2-40B4-BE49-F238E27FC236}">
                <a16:creationId xmlns:a16="http://schemas.microsoft.com/office/drawing/2014/main" id="{E7AEF64A-1F5F-4E29-9D2E-F2FAC9BB288E}"/>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30</a:t>
            </a:fld>
            <a:r>
              <a:rPr lang="en-US" sz="1050" dirty="0">
                <a:solidFill>
                  <a:schemeClr val="bg1"/>
                </a:solidFill>
              </a:rPr>
              <a:t> | Community Rapid Assessment on COVID-19: Nepal</a:t>
            </a:r>
          </a:p>
        </p:txBody>
      </p:sp>
    </p:spTree>
    <p:extLst>
      <p:ext uri="{BB962C8B-B14F-4D97-AF65-F5344CB8AC3E}">
        <p14:creationId xmlns:p14="http://schemas.microsoft.com/office/powerpoint/2010/main" val="907280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05945-E9A5-3749-9078-9C1969636F85}"/>
              </a:ext>
            </a:extLst>
          </p:cNvPr>
          <p:cNvSpPr>
            <a:spLocks noGrp="1"/>
          </p:cNvSpPr>
          <p:nvPr>
            <p:ph idx="1"/>
          </p:nvPr>
        </p:nvSpPr>
        <p:spPr>
          <a:xfrm>
            <a:off x="361079" y="846501"/>
            <a:ext cx="11686895" cy="5347921"/>
          </a:xfrm>
        </p:spPr>
        <p:txBody>
          <a:bodyPr vert="horz" lIns="91440" tIns="45720" rIns="91440" bIns="45720" numCol="2" rtlCol="0" anchor="t">
            <a:noAutofit/>
          </a:bodyPr>
          <a:lstStyle/>
          <a:p>
            <a:pPr marL="0" indent="0">
              <a:lnSpc>
                <a:spcPct val="100000"/>
              </a:lnSpc>
              <a:spcBef>
                <a:spcPts val="600"/>
              </a:spcBef>
              <a:buClr>
                <a:srgbClr val="00AEEF"/>
              </a:buClr>
              <a:buNone/>
            </a:pPr>
            <a:endParaRPr lang="en-US" sz="2000" b="1" spc="-30" dirty="0">
              <a:solidFill>
                <a:schemeClr val="bg1"/>
              </a:solidFill>
              <a:latin typeface="Arial"/>
              <a:cs typeface="Arial"/>
            </a:endParaRPr>
          </a:p>
          <a:p>
            <a:pPr marL="0" indent="0">
              <a:lnSpc>
                <a:spcPct val="100000"/>
              </a:lnSpc>
              <a:spcBef>
                <a:spcPts val="600"/>
              </a:spcBef>
              <a:buClr>
                <a:srgbClr val="00AEEF"/>
              </a:buClr>
              <a:buNone/>
            </a:pPr>
            <a:r>
              <a:rPr lang="en-US" sz="2000" b="1" spc="-30" dirty="0">
                <a:solidFill>
                  <a:schemeClr val="bg1"/>
                </a:solidFill>
                <a:latin typeface="Arial"/>
                <a:cs typeface="Arial"/>
              </a:rPr>
              <a:t>Strengths:</a:t>
            </a:r>
            <a:endParaRPr lang="en-US" dirty="0">
              <a:solidFill>
                <a:schemeClr val="bg1"/>
              </a:solidFill>
            </a:endParaRPr>
          </a:p>
          <a:p>
            <a:pPr>
              <a:lnSpc>
                <a:spcPct val="100000"/>
              </a:lnSpc>
              <a:spcBef>
                <a:spcPts val="600"/>
              </a:spcBef>
              <a:buClr>
                <a:srgbClr val="00AEEF"/>
              </a:buClr>
            </a:pPr>
            <a:r>
              <a:rPr lang="en-US" sz="1600" spc="-30" dirty="0">
                <a:solidFill>
                  <a:schemeClr val="bg1"/>
                </a:solidFill>
                <a:latin typeface="Arial"/>
                <a:cs typeface="Arial"/>
              </a:rPr>
              <a:t>Quick adaptation of survey to country needs especially in emergencies. Phones allow for quick and flexible changes in questions.</a:t>
            </a:r>
          </a:p>
          <a:p>
            <a:pPr>
              <a:lnSpc>
                <a:spcPct val="100000"/>
              </a:lnSpc>
              <a:spcBef>
                <a:spcPts val="600"/>
              </a:spcBef>
              <a:buClr>
                <a:srgbClr val="00AEEF"/>
              </a:buClr>
            </a:pPr>
            <a:r>
              <a:rPr lang="en-US" sz="1600" spc="-30" dirty="0">
                <a:solidFill>
                  <a:schemeClr val="bg1"/>
                </a:solidFill>
                <a:latin typeface="Arial"/>
                <a:cs typeface="Arial"/>
              </a:rPr>
              <a:t>Reduced costs and time when compared to other alternatives (vs. Paper Based)</a:t>
            </a:r>
          </a:p>
          <a:p>
            <a:pPr>
              <a:lnSpc>
                <a:spcPct val="100000"/>
              </a:lnSpc>
              <a:spcBef>
                <a:spcPts val="600"/>
              </a:spcBef>
              <a:buClr>
                <a:srgbClr val="00AEEF"/>
              </a:buClr>
            </a:pPr>
            <a:r>
              <a:rPr lang="en-US" sz="1600" spc="-30" dirty="0">
                <a:solidFill>
                  <a:schemeClr val="bg1"/>
                </a:solidFill>
                <a:latin typeface="Arial"/>
                <a:cs typeface="Arial"/>
              </a:rPr>
              <a:t>Standardization facilitates analysis and design</a:t>
            </a:r>
          </a:p>
          <a:p>
            <a:pPr>
              <a:lnSpc>
                <a:spcPct val="100000"/>
              </a:lnSpc>
              <a:spcBef>
                <a:spcPts val="600"/>
              </a:spcBef>
              <a:buClr>
                <a:srgbClr val="00AEEF"/>
              </a:buClr>
            </a:pPr>
            <a:r>
              <a:rPr lang="en-US" sz="1600" spc="-30" dirty="0">
                <a:solidFill>
                  <a:schemeClr val="bg1"/>
                </a:solidFill>
                <a:latin typeface="Arial"/>
                <a:cs typeface="Arial"/>
              </a:rPr>
              <a:t>Sources data directly from individuals rather than head of households</a:t>
            </a:r>
            <a:endParaRPr lang="en-US" sz="1600" dirty="0">
              <a:solidFill>
                <a:schemeClr val="bg1"/>
              </a:solidFill>
              <a:latin typeface="Arial"/>
              <a:cs typeface="Arial"/>
            </a:endParaRPr>
          </a:p>
          <a:p>
            <a:pPr>
              <a:lnSpc>
                <a:spcPct val="100000"/>
              </a:lnSpc>
              <a:spcBef>
                <a:spcPts val="600"/>
              </a:spcBef>
              <a:buClr>
                <a:srgbClr val="00AEEF"/>
              </a:buClr>
            </a:pPr>
            <a:r>
              <a:rPr lang="en-US" sz="1600" spc="-30" dirty="0">
                <a:solidFill>
                  <a:schemeClr val="bg1"/>
                </a:solidFill>
                <a:latin typeface="Arial"/>
                <a:cs typeface="Arial"/>
              </a:rPr>
              <a:t>Richness of cross-tabular analysis with available demographic variables </a:t>
            </a:r>
            <a:r>
              <a:rPr lang="en-US" sz="1600" i="1" spc="-30" dirty="0">
                <a:solidFill>
                  <a:schemeClr val="bg1"/>
                </a:solidFill>
                <a:latin typeface="Arial"/>
                <a:cs typeface="Arial"/>
              </a:rPr>
              <a:t>(Hypothesis testing needed)</a:t>
            </a:r>
          </a:p>
          <a:p>
            <a:pPr>
              <a:lnSpc>
                <a:spcPct val="100000"/>
              </a:lnSpc>
              <a:spcBef>
                <a:spcPts val="600"/>
              </a:spcBef>
              <a:buClr>
                <a:srgbClr val="00AEEF"/>
              </a:buClr>
            </a:pPr>
            <a:r>
              <a:rPr lang="en-US" sz="1600" spc="-30" dirty="0">
                <a:solidFill>
                  <a:schemeClr val="bg1"/>
                </a:solidFill>
                <a:latin typeface="Arial"/>
                <a:cs typeface="Arial"/>
              </a:rPr>
              <a:t>Temporal element provides richer narrative of evolving situation.</a:t>
            </a:r>
          </a:p>
          <a:p>
            <a:pPr>
              <a:lnSpc>
                <a:spcPct val="100000"/>
              </a:lnSpc>
              <a:spcBef>
                <a:spcPts val="600"/>
              </a:spcBef>
              <a:buClr>
                <a:srgbClr val="00AEEF"/>
              </a:buClr>
            </a:pPr>
            <a:r>
              <a:rPr lang="en-US" sz="1600" spc="-30" dirty="0">
                <a:solidFill>
                  <a:schemeClr val="bg1"/>
                </a:solidFill>
                <a:latin typeface="Arial"/>
                <a:cs typeface="Arial"/>
              </a:rPr>
              <a:t>BDM strong adaptability across sectors</a:t>
            </a:r>
          </a:p>
          <a:p>
            <a:pPr>
              <a:lnSpc>
                <a:spcPct val="100000"/>
              </a:lnSpc>
              <a:spcBef>
                <a:spcPts val="600"/>
              </a:spcBef>
              <a:buClr>
                <a:srgbClr val="00AEEF"/>
              </a:buClr>
            </a:pPr>
            <a:r>
              <a:rPr lang="en-US" sz="1600" spc="-30" dirty="0">
                <a:solidFill>
                  <a:schemeClr val="bg1"/>
                </a:solidFill>
                <a:latin typeface="Arial"/>
                <a:cs typeface="Arial"/>
              </a:rPr>
              <a:t>Short surveys in time series allows for quicker results iteration of interventions or strategies.</a:t>
            </a:r>
          </a:p>
          <a:p>
            <a:pPr>
              <a:lnSpc>
                <a:spcPct val="100000"/>
              </a:lnSpc>
              <a:spcBef>
                <a:spcPts val="600"/>
              </a:spcBef>
              <a:buClr>
                <a:srgbClr val="00AEEF"/>
              </a:buClr>
            </a:pPr>
            <a:endParaRPr lang="en-US" sz="1600" b="1" spc="-30" dirty="0">
              <a:solidFill>
                <a:schemeClr val="bg1"/>
              </a:solidFill>
              <a:latin typeface="Arial"/>
              <a:cs typeface="Arial"/>
            </a:endParaRPr>
          </a:p>
          <a:p>
            <a:pPr>
              <a:lnSpc>
                <a:spcPct val="100000"/>
              </a:lnSpc>
              <a:spcBef>
                <a:spcPts val="600"/>
              </a:spcBef>
              <a:buClr>
                <a:srgbClr val="00AEEF"/>
              </a:buClr>
            </a:pPr>
            <a:endParaRPr lang="en-US" sz="1600" b="1" spc="-30" dirty="0">
              <a:solidFill>
                <a:schemeClr val="bg1"/>
              </a:solidFill>
              <a:latin typeface="Arial"/>
              <a:cs typeface="Arial"/>
            </a:endParaRPr>
          </a:p>
          <a:p>
            <a:pPr marL="0" indent="0">
              <a:lnSpc>
                <a:spcPct val="100000"/>
              </a:lnSpc>
              <a:spcBef>
                <a:spcPts val="600"/>
              </a:spcBef>
              <a:buClr>
                <a:srgbClr val="00AEEF"/>
              </a:buClr>
              <a:buNone/>
            </a:pPr>
            <a:r>
              <a:rPr lang="en-US" sz="2000" b="1" spc="-30" dirty="0">
                <a:solidFill>
                  <a:schemeClr val="bg1"/>
                </a:solidFill>
                <a:latin typeface="Arial"/>
                <a:cs typeface="Arial"/>
              </a:rPr>
              <a:t>Limitations:</a:t>
            </a:r>
          </a:p>
          <a:p>
            <a:pPr>
              <a:lnSpc>
                <a:spcPct val="100000"/>
              </a:lnSpc>
              <a:spcBef>
                <a:spcPts val="600"/>
              </a:spcBef>
              <a:buClr>
                <a:srgbClr val="00AEEF"/>
              </a:buClr>
            </a:pPr>
            <a:r>
              <a:rPr lang="en-US" sz="1600" dirty="0">
                <a:solidFill>
                  <a:schemeClr val="bg1"/>
                </a:solidFill>
              </a:rPr>
              <a:t>Limited demographic insights due to absence of gender variable</a:t>
            </a:r>
          </a:p>
          <a:p>
            <a:pPr>
              <a:lnSpc>
                <a:spcPct val="100000"/>
              </a:lnSpc>
              <a:spcBef>
                <a:spcPts val="600"/>
              </a:spcBef>
              <a:buClr>
                <a:srgbClr val="00AEEF"/>
              </a:buClr>
            </a:pPr>
            <a:r>
              <a:rPr lang="en-US" sz="1600" dirty="0">
                <a:solidFill>
                  <a:schemeClr val="bg1"/>
                </a:solidFill>
              </a:rPr>
              <a:t>Survey length using phones limits extent of investigation.</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Variable airtime costs and phone penetration rates may skew representativeness of population.</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Limited aggregation and comparability at regional level due to heterogeneity of surveys </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rPr>
              <a:t>Absence of comparable studies </a:t>
            </a:r>
            <a:endParaRPr lang="en-US" sz="1600" dirty="0">
              <a:solidFill>
                <a:schemeClr val="bg1"/>
              </a:solidFill>
              <a:cs typeface="Arial"/>
            </a:endParaRPr>
          </a:p>
          <a:p>
            <a:pPr>
              <a:lnSpc>
                <a:spcPct val="100000"/>
              </a:lnSpc>
              <a:spcBef>
                <a:spcPts val="600"/>
              </a:spcBef>
              <a:buClr>
                <a:srgbClr val="00AEEF"/>
              </a:buClr>
            </a:pPr>
            <a:r>
              <a:rPr lang="en-US" sz="1600" dirty="0">
                <a:solidFill>
                  <a:schemeClr val="bg1"/>
                </a:solidFill>
                <a:cs typeface="Arial"/>
              </a:rPr>
              <a:t>Generalized difficulty to integrate different surveys to contrast results</a:t>
            </a:r>
          </a:p>
          <a:p>
            <a:pPr>
              <a:lnSpc>
                <a:spcPct val="100000"/>
              </a:lnSpc>
              <a:spcBef>
                <a:spcPts val="600"/>
              </a:spcBef>
              <a:buClr>
                <a:srgbClr val="00AEEF"/>
              </a:buClr>
            </a:pPr>
            <a:r>
              <a:rPr lang="en-US" sz="1600" dirty="0">
                <a:solidFill>
                  <a:schemeClr val="bg1"/>
                </a:solidFill>
                <a:cs typeface="Arial"/>
              </a:rPr>
              <a:t>Observational effect on self-reporting questions on ‘practices’ (Desirability Bias)</a:t>
            </a:r>
          </a:p>
          <a:p>
            <a:pPr>
              <a:lnSpc>
                <a:spcPct val="100000"/>
              </a:lnSpc>
              <a:spcBef>
                <a:spcPts val="600"/>
              </a:spcBef>
              <a:buClr>
                <a:srgbClr val="00AEEF"/>
              </a:buClr>
            </a:pPr>
            <a:r>
              <a:rPr lang="en-US" sz="1600" dirty="0">
                <a:solidFill>
                  <a:schemeClr val="bg1"/>
                </a:solidFill>
                <a:cs typeface="Arial"/>
              </a:rPr>
              <a:t>Demand for adequate analytical capacity across the organization if such high frequency systems are in place.</a:t>
            </a:r>
          </a:p>
        </p:txBody>
      </p:sp>
      <p:sp>
        <p:nvSpPr>
          <p:cNvPr id="2" name="Shape 79">
            <a:extLst>
              <a:ext uri="{FF2B5EF4-FFF2-40B4-BE49-F238E27FC236}">
                <a16:creationId xmlns:a16="http://schemas.microsoft.com/office/drawing/2014/main" id="{4010FC24-3DEC-4C4C-8DC1-520A13F7DC1A}"/>
              </a:ext>
            </a:extLst>
          </p:cNvPr>
          <p:cNvSpPr/>
          <p:nvPr/>
        </p:nvSpPr>
        <p:spPr>
          <a:xfrm>
            <a:off x="462854" y="298453"/>
            <a:ext cx="7333556"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defRPr sz="1800"/>
            </a:pPr>
            <a:r>
              <a:rPr kumimoji="0" lang="en-US" sz="3200" b="1" i="0" u="none" strike="noStrike" kern="1200" cap="none" spc="-10" normalizeH="0" baseline="0" noProof="0" dirty="0">
                <a:ln>
                  <a:noFill/>
                </a:ln>
                <a:solidFill>
                  <a:srgbClr val="00AEEF"/>
                </a:solidFill>
                <a:effectLst/>
                <a:uLnTx/>
                <a:uFillTx/>
                <a:latin typeface="Arial"/>
                <a:ea typeface="Arial" charset="0"/>
                <a:cs typeface="Arial"/>
                <a:sym typeface="Montserrat-Regular"/>
              </a:rPr>
              <a:t>9.</a:t>
            </a:r>
            <a:r>
              <a:rPr lang="en-US" sz="3200" b="1" spc="-10" dirty="0">
                <a:solidFill>
                  <a:srgbClr val="00AEEF"/>
                </a:solidFill>
                <a:latin typeface="Arial"/>
                <a:ea typeface="Arial" charset="0"/>
                <a:cs typeface="Arial"/>
                <a:sym typeface="Montserrat-Regular"/>
              </a:rPr>
              <a:t> Strengths and Limitations</a:t>
            </a:r>
            <a:endParaRPr lang="en-US" sz="3200" b="1" i="0" u="none" strike="noStrike" kern="1200" cap="none" spc="-10" normalizeH="0" baseline="0" noProof="0" dirty="0">
              <a:ln>
                <a:noFill/>
              </a:ln>
              <a:solidFill>
                <a:srgbClr val="00AEEF"/>
              </a:solidFill>
              <a:effectLst/>
              <a:uLnTx/>
              <a:uFillTx/>
              <a:latin typeface="Arial"/>
              <a:ea typeface="Arial" charset="0"/>
              <a:cs typeface="Arial" charset="0"/>
            </a:endParaRPr>
          </a:p>
        </p:txBody>
      </p:sp>
      <p:sp>
        <p:nvSpPr>
          <p:cNvPr id="4" name="Footer Placeholder 3">
            <a:extLst>
              <a:ext uri="{FF2B5EF4-FFF2-40B4-BE49-F238E27FC236}">
                <a16:creationId xmlns:a16="http://schemas.microsoft.com/office/drawing/2014/main" id="{839CEC13-597D-4E45-8DFE-C22A763CFA02}"/>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427927EF-5EE0-4D4B-8C8C-3A1697C0AE02}"/>
              </a:ext>
            </a:extLst>
          </p:cNvPr>
          <p:cNvSpPr>
            <a:spLocks noGrp="1"/>
          </p:cNvSpPr>
          <p:nvPr>
            <p:ph type="sldNum" sz="quarter" idx="12"/>
          </p:nvPr>
        </p:nvSpPr>
        <p:spPr/>
        <p:txBody>
          <a:bodyPr/>
          <a:lstStyle/>
          <a:p>
            <a:fld id="{969B71CF-2512-DC4F-80BD-DF39A63C0657}" type="slidenum">
              <a:rPr lang="en-US" smtClean="0"/>
              <a:t>31</a:t>
            </a:fld>
            <a:endParaRPr lang="en-US"/>
          </a:p>
        </p:txBody>
      </p:sp>
      <p:sp>
        <p:nvSpPr>
          <p:cNvPr id="8" name="Footer Placeholder 8">
            <a:extLst>
              <a:ext uri="{FF2B5EF4-FFF2-40B4-BE49-F238E27FC236}">
                <a16:creationId xmlns:a16="http://schemas.microsoft.com/office/drawing/2014/main" id="{D4679B97-078D-4BC7-B89C-A21C625A9AF6}"/>
              </a:ext>
            </a:extLst>
          </p:cNvPr>
          <p:cNvSpPr txBox="1">
            <a:spLocks/>
          </p:cNvSpPr>
          <p:nvPr/>
        </p:nvSpPr>
        <p:spPr>
          <a:xfrm>
            <a:off x="274954" y="65628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31</a:t>
            </a:fld>
            <a:r>
              <a:rPr lang="en-US" sz="1050" dirty="0">
                <a:solidFill>
                  <a:schemeClr val="bg1"/>
                </a:solidFill>
              </a:rPr>
              <a:t> | Community Rapid Assessment on COVID-19: Nepal</a:t>
            </a:r>
          </a:p>
        </p:txBody>
      </p:sp>
    </p:spTree>
    <p:extLst>
      <p:ext uri="{BB962C8B-B14F-4D97-AF65-F5344CB8AC3E}">
        <p14:creationId xmlns:p14="http://schemas.microsoft.com/office/powerpoint/2010/main" val="1359134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5284EF-F085-B642-BFEC-6558221F7F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a:solidFill>
            <a:schemeClr val="accent1"/>
          </a:solidFill>
        </p:spPr>
      </p:pic>
      <p:sp>
        <p:nvSpPr>
          <p:cNvPr id="13" name="Title 4">
            <a:extLst>
              <a:ext uri="{FF2B5EF4-FFF2-40B4-BE49-F238E27FC236}">
                <a16:creationId xmlns:a16="http://schemas.microsoft.com/office/drawing/2014/main" id="{5C69FFDA-9F16-454C-97AB-72A64F656DD0}"/>
              </a:ext>
            </a:extLst>
          </p:cNvPr>
          <p:cNvSpPr txBox="1">
            <a:spLocks/>
          </p:cNvSpPr>
          <p:nvPr/>
        </p:nvSpPr>
        <p:spPr>
          <a:xfrm>
            <a:off x="0" y="1233631"/>
            <a:ext cx="12192000" cy="51227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US" sz="5400" b="1" dirty="0">
              <a:solidFill>
                <a:schemeClr val="bg1"/>
              </a:solidFill>
            </a:endParaRPr>
          </a:p>
          <a:p>
            <a:pPr>
              <a:lnSpc>
                <a:spcPct val="100000"/>
              </a:lnSpc>
            </a:pPr>
            <a:endParaRPr lang="en-US" sz="4000" b="1" dirty="0">
              <a:solidFill>
                <a:schemeClr val="bg1"/>
              </a:solidFill>
            </a:endParaRPr>
          </a:p>
          <a:p>
            <a:pPr>
              <a:lnSpc>
                <a:spcPct val="100000"/>
              </a:lnSpc>
            </a:pPr>
            <a:r>
              <a:rPr lang="en-US" sz="5400" b="1" dirty="0">
                <a:solidFill>
                  <a:schemeClr val="bg1"/>
                </a:solidFill>
              </a:rPr>
              <a:t> </a:t>
            </a:r>
            <a:r>
              <a:rPr lang="en-US" sz="5400" b="1" dirty="0"/>
              <a:t>Thank you.</a:t>
            </a:r>
            <a:r>
              <a:rPr lang="en-US" sz="5400" b="1" dirty="0">
                <a:solidFill>
                  <a:schemeClr val="bg1"/>
                </a:solidFill>
              </a:rPr>
              <a:t>  </a:t>
            </a:r>
            <a:endParaRPr lang="en-US" sz="5400" b="1" dirty="0">
              <a:solidFill>
                <a:schemeClr val="bg1"/>
              </a:solidFill>
              <a:cs typeface="Calibri Light"/>
            </a:endParaRPr>
          </a:p>
          <a:p>
            <a:pPr>
              <a:lnSpc>
                <a:spcPct val="100000"/>
              </a:lnSpc>
            </a:pPr>
            <a:endParaRPr lang="en-US" sz="4000" b="1" dirty="0"/>
          </a:p>
          <a:p>
            <a:pPr>
              <a:lnSpc>
                <a:spcPct val="100000"/>
              </a:lnSpc>
            </a:pPr>
            <a:endParaRPr lang="en-US" sz="4000" b="1" dirty="0"/>
          </a:p>
          <a:p>
            <a:pPr>
              <a:lnSpc>
                <a:spcPct val="100000"/>
              </a:lnSpc>
            </a:pPr>
            <a:endParaRPr lang="en-US" sz="1800" b="1" dirty="0"/>
          </a:p>
          <a:p>
            <a:pPr>
              <a:lnSpc>
                <a:spcPct val="100000"/>
              </a:lnSpc>
            </a:pPr>
            <a:r>
              <a:rPr lang="en-US" sz="4000" b="1" dirty="0"/>
              <a:t> </a:t>
            </a:r>
            <a:endParaRPr lang="en-US" sz="5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400" b="1" dirty="0"/>
          </a:p>
          <a:p>
            <a:pPr>
              <a:lnSpc>
                <a:spcPct val="100000"/>
              </a:lnSpc>
            </a:pPr>
            <a:endParaRPr lang="en-US" sz="1800" dirty="0"/>
          </a:p>
          <a:p>
            <a:pPr>
              <a:lnSpc>
                <a:spcPct val="100000"/>
              </a:lnSpc>
            </a:pPr>
            <a:endParaRPr lang="en-US" sz="1800" dirty="0"/>
          </a:p>
        </p:txBody>
      </p:sp>
      <p:sp>
        <p:nvSpPr>
          <p:cNvPr id="7" name="TextBox 6">
            <a:extLst>
              <a:ext uri="{FF2B5EF4-FFF2-40B4-BE49-F238E27FC236}">
                <a16:creationId xmlns:a16="http://schemas.microsoft.com/office/drawing/2014/main" id="{11DAB3BB-4283-6B42-A2DD-9528D262783E}"/>
              </a:ext>
            </a:extLst>
          </p:cNvPr>
          <p:cNvSpPr txBox="1"/>
          <p:nvPr/>
        </p:nvSpPr>
        <p:spPr>
          <a:xfrm rot="16200000">
            <a:off x="-971550" y="4628035"/>
            <a:ext cx="2324101" cy="230832"/>
          </a:xfrm>
          <a:prstGeom prst="rect">
            <a:avLst/>
          </a:prstGeom>
          <a:noFill/>
        </p:spPr>
        <p:txBody>
          <a:bodyPr wrap="square" rtlCol="0">
            <a:spAutoFit/>
          </a:bodyPr>
          <a:lstStyle/>
          <a:p>
            <a:r>
              <a:rPr lang="en-US" sz="900">
                <a:solidFill>
                  <a:schemeClr val="tx1">
                    <a:alpha val="40000"/>
                  </a:schemeClr>
                </a:solidFill>
              </a:rPr>
              <a:t>© UNICEF/UN0216133</a:t>
            </a:r>
          </a:p>
        </p:txBody>
      </p:sp>
      <p:pic>
        <p:nvPicPr>
          <p:cNvPr id="10" name="Picture 9">
            <a:extLst>
              <a:ext uri="{FF2B5EF4-FFF2-40B4-BE49-F238E27FC236}">
                <a16:creationId xmlns:a16="http://schemas.microsoft.com/office/drawing/2014/main" id="{4C2645F3-2CBE-0E4F-84D0-7B8A2A2854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3578" y="293"/>
            <a:ext cx="1645920" cy="1645920"/>
          </a:xfrm>
          <a:prstGeom prst="rect">
            <a:avLst/>
          </a:prstGeom>
        </p:spPr>
      </p:pic>
      <p:sp>
        <p:nvSpPr>
          <p:cNvPr id="3" name="Slide Number Placeholder 2">
            <a:extLst>
              <a:ext uri="{FF2B5EF4-FFF2-40B4-BE49-F238E27FC236}">
                <a16:creationId xmlns:a16="http://schemas.microsoft.com/office/drawing/2014/main" id="{61F5A778-C5D7-4046-AAEB-DAD77E9AE3B9}"/>
              </a:ext>
            </a:extLst>
          </p:cNvPr>
          <p:cNvSpPr>
            <a:spLocks noGrp="1"/>
          </p:cNvSpPr>
          <p:nvPr>
            <p:ph type="sldNum" sz="quarter" idx="12"/>
          </p:nvPr>
        </p:nvSpPr>
        <p:spPr/>
        <p:txBody>
          <a:bodyPr/>
          <a:lstStyle/>
          <a:p>
            <a:fld id="{13693880-679E-4B39-BB81-20A2BD16C956}" type="slidenum">
              <a:rPr lang="en-US" smtClean="0"/>
              <a:t>32</a:t>
            </a:fld>
            <a:endParaRPr lang="en-US"/>
          </a:p>
        </p:txBody>
      </p:sp>
      <p:sp>
        <p:nvSpPr>
          <p:cNvPr id="12" name="Footer Placeholder 8">
            <a:extLst>
              <a:ext uri="{FF2B5EF4-FFF2-40B4-BE49-F238E27FC236}">
                <a16:creationId xmlns:a16="http://schemas.microsoft.com/office/drawing/2014/main" id="{B5DBEF77-CB9F-4165-9F84-69161E2C0322}"/>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rgbClr val="000000"/>
                </a:solidFill>
                <a:latin typeface="Arial" panose="020B0604020202020204"/>
              </a:rPr>
              <a:pPr/>
              <a:t>32</a:t>
            </a:fld>
            <a:r>
              <a:rPr lang="en-US" sz="1050" dirty="0">
                <a:solidFill>
                  <a:srgbClr val="000000"/>
                </a:solidFill>
                <a:latin typeface="Arial" panose="020B0604020202020204"/>
              </a:rPr>
              <a:t> | Community Rapid Assessment on COVID-19: Nepal</a:t>
            </a:r>
          </a:p>
        </p:txBody>
      </p:sp>
    </p:spTree>
    <p:extLst>
      <p:ext uri="{BB962C8B-B14F-4D97-AF65-F5344CB8AC3E}">
        <p14:creationId xmlns:p14="http://schemas.microsoft.com/office/powerpoint/2010/main" val="401344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C1D835-8C2B-498F-843B-1966F8FF73AB}"/>
              </a:ext>
            </a:extLst>
          </p:cNvPr>
          <p:cNvSpPr txBox="1"/>
          <p:nvPr/>
        </p:nvSpPr>
        <p:spPr>
          <a:xfrm>
            <a:off x="60960" y="182880"/>
            <a:ext cx="11917680" cy="643240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340"/>
              </a:lnSpc>
              <a:spcBef>
                <a:spcPts val="1200"/>
              </a:spcBef>
            </a:pPr>
            <a:r>
              <a:rPr lang="en-US" sz="1600" b="1">
                <a:solidFill>
                  <a:srgbClr val="00B0F0"/>
                </a:solidFill>
                <a:latin typeface="Arial" panose="020B0604020202020204" pitchFamily="34" charset="0"/>
                <a:ea typeface="+mn-lt"/>
                <a:cs typeface="Arial" panose="020B0604020202020204" pitchFamily="34" charset="0"/>
              </a:rPr>
              <a:t>References</a:t>
            </a:r>
            <a:endParaRPr lang="en-US" sz="1600">
              <a:solidFill>
                <a:srgbClr val="00B0F0"/>
              </a:solidFill>
              <a:latin typeface="Arial" panose="020B0604020202020204" pitchFamily="34" charset="0"/>
              <a:ea typeface="+mn-lt"/>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latin typeface="Arial"/>
                <a:cs typeface="Arial"/>
                <a:hlinkClick r:id="rId2"/>
              </a:rPr>
              <a:t>Petit, V. (2019). The Behavioural Drivers Model: A Conceptual Framework for Social and Behaviour Change Programming. UNICEF.</a:t>
            </a:r>
          </a:p>
          <a:p>
            <a:pPr marL="171450" indent="-171450">
              <a:lnSpc>
                <a:spcPct val="125000"/>
              </a:lnSpc>
              <a:spcBef>
                <a:spcPts val="1200"/>
              </a:spcBef>
              <a:buClr>
                <a:srgbClr val="00B0F0"/>
              </a:buClr>
              <a:buFont typeface="Arial,Sans-Serif"/>
              <a:buChar char="•"/>
            </a:pPr>
            <a:r>
              <a:rPr lang="en-US" sz="1600">
                <a:latin typeface="Arial"/>
                <a:cs typeface="Arial"/>
              </a:rPr>
              <a:t>Croke, Kevin, et al. “Collecting High Frequency Panel Data in Africa Using Mobile Phone Interviews.” </a:t>
            </a:r>
            <a:r>
              <a:rPr lang="en-US" sz="1600" i="1">
                <a:latin typeface="Arial"/>
                <a:cs typeface="Arial"/>
              </a:rPr>
              <a:t>Policy Research Working Papers</a:t>
            </a:r>
            <a:r>
              <a:rPr lang="en-US" sz="1600">
                <a:latin typeface="Arial"/>
                <a:cs typeface="Arial"/>
              </a:rPr>
              <a:t>, 2012, doi:10.1596/1813-9450-6097</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Deborah Toppenberg-Pejcic, Jane Noyes, Tomas Allen, </a:t>
            </a:r>
            <a:r>
              <a:rPr lang="en-US" sz="1600" err="1">
                <a:latin typeface="Arial"/>
                <a:cs typeface="Arial"/>
              </a:rPr>
              <a:t>Nyka</a:t>
            </a:r>
            <a:r>
              <a:rPr lang="en-US" sz="1600">
                <a:latin typeface="Arial"/>
                <a:cs typeface="Arial"/>
              </a:rPr>
              <a:t> Alexander, Marsha Vanderford &amp; Gaya </a:t>
            </a:r>
            <a:r>
              <a:rPr lang="en-US" sz="1600" err="1">
                <a:latin typeface="Arial"/>
                <a:cs typeface="Arial"/>
              </a:rPr>
              <a:t>Gamhewage</a:t>
            </a:r>
            <a:r>
              <a:rPr lang="en-US" sz="1600">
                <a:latin typeface="Arial"/>
                <a:cs typeface="Arial"/>
              </a:rPr>
              <a:t> (2019) Emergency Risk Communication: Lessons Learned from a Rapid Review of Recent Gray Literature on Ebola, Zika, and Yellow Fever, Health Communication, 34:4, 437-455, DOI: 10.1080/10410236.2017.1405488 </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Durbin, Will, et al. “Chapter 3:Using Mobile Phones for High-Frequency Data Collection.” </a:t>
            </a:r>
            <a:r>
              <a:rPr lang="en-US" sz="1600" i="1">
                <a:latin typeface="Arial"/>
                <a:cs typeface="Arial"/>
              </a:rPr>
              <a:t>Mobile Research Methods: Opportunities and Challenges of Mobile Research Methodologies</a:t>
            </a:r>
            <a:r>
              <a:rPr lang="en-US" sz="1600">
                <a:latin typeface="Arial"/>
                <a:cs typeface="Arial"/>
              </a:rPr>
              <a:t>, by Daniele </a:t>
            </a:r>
            <a:r>
              <a:rPr lang="en-US" sz="1600" err="1">
                <a:latin typeface="Arial"/>
                <a:cs typeface="Arial"/>
              </a:rPr>
              <a:t>Toninelli</a:t>
            </a:r>
            <a:r>
              <a:rPr lang="en-US" sz="1600">
                <a:latin typeface="Arial"/>
                <a:cs typeface="Arial"/>
              </a:rPr>
              <a:t> et al., Ubiquity Press, 2015</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Gamma, Anna E., et al. “The Impact of Various Promotional Activities on Ebola Prevention Behaviors and Psychosocial Factors Predicting Ebola Prevention Behaviors in the Gambia Evaluation of Ebola Prevention Promotions.” </a:t>
            </a:r>
            <a:r>
              <a:rPr lang="en-US" sz="1600" i="1">
                <a:latin typeface="Arial"/>
                <a:cs typeface="Arial"/>
              </a:rPr>
              <a:t>International Journal of Environmental Research and Public Health</a:t>
            </a:r>
            <a:r>
              <a:rPr lang="en-US" sz="1600">
                <a:latin typeface="Arial"/>
                <a:cs typeface="Arial"/>
              </a:rPr>
              <a:t>, vol. 16, no. 11, 2019, p. 2020., doi:10.3390/ijerph16112020</a:t>
            </a:r>
            <a:endParaRPr lang="en-US" sz="1600">
              <a:latin typeface="Arial"/>
              <a:ea typeface="+mn-lt"/>
              <a:cs typeface="Arial"/>
            </a:endParaRPr>
          </a:p>
          <a:p>
            <a:pPr marL="171450" indent="-171450">
              <a:lnSpc>
                <a:spcPct val="125000"/>
              </a:lnSpc>
              <a:spcBef>
                <a:spcPts val="1200"/>
              </a:spcBef>
              <a:buClr>
                <a:srgbClr val="00B0F0"/>
              </a:buClr>
              <a:buFont typeface="Arial,Sans-Serif"/>
              <a:buChar char="•"/>
            </a:pPr>
            <a:r>
              <a:rPr lang="en-US" sz="1600">
                <a:latin typeface="Arial"/>
                <a:cs typeface="Arial"/>
              </a:rPr>
              <a:t>Giroux, Stacey A., et al. “A High-Frequency Mobile Phone Data Collection Approach for Research in Social-Environmental Systems: Applications in Climate Variability and Food Security in Sub-Saharan Africa.” </a:t>
            </a:r>
            <a:r>
              <a:rPr lang="en-US" sz="1600" i="1">
                <a:latin typeface="Arial"/>
                <a:cs typeface="Arial"/>
              </a:rPr>
              <a:t>Environmental Modelling &amp; Software</a:t>
            </a:r>
            <a:r>
              <a:rPr lang="en-US" sz="1600">
                <a:latin typeface="Arial"/>
                <a:cs typeface="Arial"/>
              </a:rPr>
              <a:t>, vol. 119, 2019, pp. 57–69., doi:10.1016/j.envsoft.2019.05.011 </a:t>
            </a:r>
            <a:endParaRPr lang="en-US" sz="1600">
              <a:latin typeface="Arial"/>
              <a:ea typeface="+mn-lt"/>
              <a:cs typeface="Arial"/>
            </a:endParaRPr>
          </a:p>
          <a:p>
            <a:pPr marL="171450" indent="-171450">
              <a:lnSpc>
                <a:spcPts val="3340"/>
              </a:lnSpc>
              <a:spcBef>
                <a:spcPts val="130"/>
              </a:spcBef>
              <a:buFont typeface="Arial,Sans-Serif"/>
              <a:buChar char="•"/>
            </a:pPr>
            <a:endParaRPr lang="en-US" sz="1600">
              <a:latin typeface="Arial" panose="020B0604020202020204" pitchFamily="34" charset="0"/>
              <a:ea typeface="+mn-lt"/>
              <a:cs typeface="Arial" panose="020B0604020202020204" pitchFamily="34" charset="0"/>
            </a:endParaRPr>
          </a:p>
        </p:txBody>
      </p:sp>
      <p:sp>
        <p:nvSpPr>
          <p:cNvPr id="7" name="Footer Placeholder 8">
            <a:extLst>
              <a:ext uri="{FF2B5EF4-FFF2-40B4-BE49-F238E27FC236}">
                <a16:creationId xmlns:a16="http://schemas.microsoft.com/office/drawing/2014/main" id="{58C8DC88-CA55-42BC-8BBD-BF33BCCAEE2D}"/>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rgbClr val="000000"/>
                </a:solidFill>
                <a:latin typeface="Arial" panose="020B0604020202020204"/>
              </a:rPr>
              <a:pPr/>
              <a:t>33</a:t>
            </a:fld>
            <a:r>
              <a:rPr lang="en-US" sz="1050" dirty="0">
                <a:solidFill>
                  <a:srgbClr val="000000"/>
                </a:solidFill>
                <a:latin typeface="Arial" panose="020B0604020202020204"/>
              </a:rPr>
              <a:t> | Community Rapid Assessment on COVID-19: Nepal</a:t>
            </a:r>
          </a:p>
        </p:txBody>
      </p:sp>
    </p:spTree>
    <p:extLst>
      <p:ext uri="{BB962C8B-B14F-4D97-AF65-F5344CB8AC3E}">
        <p14:creationId xmlns:p14="http://schemas.microsoft.com/office/powerpoint/2010/main" val="114507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1DDDB1-058C-4E8E-9156-8DA06779A04E}"/>
              </a:ext>
            </a:extLst>
          </p:cNvPr>
          <p:cNvSpPr txBox="1"/>
          <p:nvPr/>
        </p:nvSpPr>
        <p:spPr>
          <a:xfrm>
            <a:off x="0" y="355600"/>
            <a:ext cx="11968480"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00B0F0"/>
                </a:solidFill>
                <a:latin typeface="Arial" panose="020B0604020202020204" pitchFamily="34" charset="0"/>
                <a:cs typeface="Arial" panose="020B0604020202020204" pitchFamily="34" charset="0"/>
              </a:rPr>
              <a:t>References (continued)</a:t>
            </a:r>
            <a:r>
              <a:rPr lang="en-US" sz="1600">
                <a:solidFill>
                  <a:srgbClr val="00B0F0"/>
                </a:solidFill>
                <a:latin typeface="Arial" panose="020B0604020202020204" pitchFamily="34" charset="0"/>
                <a:cs typeface="Arial" panose="020B0604020202020204" pitchFamily="34" charset="0"/>
              </a:rPr>
              <a:t>​</a:t>
            </a:r>
          </a:p>
          <a:p>
            <a:pPr marL="171450" indent="-171450">
              <a:lnSpc>
                <a:spcPct val="125000"/>
              </a:lnSpc>
              <a:spcBef>
                <a:spcPts val="1200"/>
              </a:spcBef>
              <a:buClr>
                <a:srgbClr val="00B0F0"/>
              </a:buClr>
              <a:buFont typeface="Arial,Sans-Serif"/>
              <a:buChar char="•"/>
            </a:pPr>
            <a:r>
              <a:rPr lang="en-US" sz="1600" err="1">
                <a:latin typeface="Arial" panose="020B0604020202020204" pitchFamily="34" charset="0"/>
                <a:cs typeface="Arial" panose="020B0604020202020204" pitchFamily="34" charset="0"/>
              </a:rPr>
              <a:t>Grantz</a:t>
            </a:r>
            <a:r>
              <a:rPr lang="en-US" sz="1600">
                <a:latin typeface="Arial" panose="020B0604020202020204" pitchFamily="34" charset="0"/>
                <a:cs typeface="Arial" panose="020B0604020202020204" pitchFamily="34" charset="0"/>
              </a:rPr>
              <a:t>, K.H., Meredith, H.R., Cummings, D.A.T. </a:t>
            </a:r>
            <a:r>
              <a:rPr lang="en-US" sz="1600" i="1">
                <a:latin typeface="Arial" panose="020B0604020202020204" pitchFamily="34" charset="0"/>
                <a:cs typeface="Arial" panose="020B0604020202020204" pitchFamily="34" charset="0"/>
              </a:rPr>
              <a:t>et al.</a:t>
            </a:r>
            <a:r>
              <a:rPr lang="en-US" sz="1600">
                <a:latin typeface="Arial" panose="020B0604020202020204" pitchFamily="34" charset="0"/>
                <a:cs typeface="Arial" panose="020B0604020202020204" pitchFamily="34" charset="0"/>
              </a:rPr>
              <a:t> The use of mobile phone data to inform analysis of COVID-19 pandemic epidemiology. </a:t>
            </a:r>
            <a:r>
              <a:rPr lang="en-US" sz="1600" i="1">
                <a:latin typeface="Arial" panose="020B0604020202020204" pitchFamily="34" charset="0"/>
                <a:cs typeface="Arial" panose="020B0604020202020204" pitchFamily="34" charset="0"/>
              </a:rPr>
              <a:t>Nat </a:t>
            </a:r>
            <a:r>
              <a:rPr lang="en-US" sz="1600" i="1" err="1">
                <a:latin typeface="Arial" panose="020B0604020202020204" pitchFamily="34" charset="0"/>
                <a:cs typeface="Arial" panose="020B0604020202020204" pitchFamily="34" charset="0"/>
              </a:rPr>
              <a:t>Commun</a:t>
            </a:r>
            <a:r>
              <a:rPr lang="en-US" sz="1600">
                <a:latin typeface="Arial" panose="020B0604020202020204" pitchFamily="34" charset="0"/>
                <a:cs typeface="Arial" panose="020B0604020202020204" pitchFamily="34" charset="0"/>
              </a:rPr>
              <a:t> </a:t>
            </a:r>
            <a:r>
              <a:rPr lang="en-US" sz="1600" b="1">
                <a:latin typeface="Arial" panose="020B0604020202020204" pitchFamily="34" charset="0"/>
                <a:cs typeface="Arial" panose="020B0604020202020204" pitchFamily="34" charset="0"/>
              </a:rPr>
              <a:t>11, </a:t>
            </a:r>
            <a:r>
              <a:rPr lang="en-US" sz="1600">
                <a:latin typeface="Arial" panose="020B0604020202020204" pitchFamily="34" charset="0"/>
                <a:cs typeface="Arial" panose="020B0604020202020204" pitchFamily="34" charset="0"/>
              </a:rPr>
              <a:t>4961 (2020). </a:t>
            </a:r>
            <a:r>
              <a:rPr lang="en-US" sz="1600">
                <a:latin typeface="Arial" panose="020B0604020202020204" pitchFamily="34" charset="0"/>
                <a:cs typeface="Arial" panose="020B0604020202020204" pitchFamily="34" charset="0"/>
                <a:hlinkClick r:id="rId2"/>
              </a:rPr>
              <a:t>https://doi.org/10.1038/s41467-020-18190-5</a:t>
            </a:r>
            <a:endParaRPr lang="en-US" sz="1600">
              <a:latin typeface="Arial" panose="020B0604020202020204" pitchFamily="34" charset="0"/>
              <a:ea typeface="+mn-lt"/>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Jacobsen, Kathryn H., et al. “Lessons from the Ebola Outbreak: Action Items for Emerging Infectious Disease Preparedness and Response.” </a:t>
            </a:r>
            <a:r>
              <a:rPr lang="en-US" sz="1600" i="1" err="1">
                <a:solidFill>
                  <a:srgbClr val="000000"/>
                </a:solidFill>
                <a:latin typeface="Arial" panose="020B0604020202020204" pitchFamily="34" charset="0"/>
                <a:cs typeface="Arial" panose="020B0604020202020204" pitchFamily="34" charset="0"/>
              </a:rPr>
              <a:t>EcoHealth</a:t>
            </a:r>
            <a:r>
              <a:rPr lang="en-US" sz="1600">
                <a:solidFill>
                  <a:srgbClr val="000000"/>
                </a:solidFill>
                <a:latin typeface="Arial" panose="020B0604020202020204" pitchFamily="34" charset="0"/>
                <a:cs typeface="Arial" panose="020B0604020202020204" pitchFamily="34" charset="0"/>
              </a:rPr>
              <a:t>, vol. 13, no. 1, 2016, pp. 200–212., doi:10.1007/s10393-016-1100-5</a:t>
            </a:r>
            <a:endParaRPr lang="en-US" sz="1600">
              <a:latin typeface="Arial" panose="020B0604020202020204" pitchFamily="34" charset="0"/>
              <a:cs typeface="Arial" panose="020B0604020202020204" pitchFamily="34" charset="0"/>
            </a:endParaRP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Li, </a:t>
            </a:r>
            <a:r>
              <a:rPr lang="en-US" sz="1600" err="1">
                <a:solidFill>
                  <a:srgbClr val="000000"/>
                </a:solidFill>
                <a:latin typeface="Arial" panose="020B0604020202020204" pitchFamily="34" charset="0"/>
                <a:cs typeface="Arial" panose="020B0604020202020204" pitchFamily="34" charset="0"/>
              </a:rPr>
              <a:t>Jingtao</a:t>
            </a:r>
            <a:r>
              <a:rPr lang="en-US" sz="1600">
                <a:solidFill>
                  <a:srgbClr val="000000"/>
                </a:solidFill>
                <a:latin typeface="Arial" panose="020B0604020202020204" pitchFamily="34" charset="0"/>
                <a:cs typeface="Arial" panose="020B0604020202020204" pitchFamily="34" charset="0"/>
              </a:rPr>
              <a:t>, et al. “Behaviors of High-Frequency Subscribers in Cellular Data Networks.” </a:t>
            </a:r>
            <a:r>
              <a:rPr lang="en-US" sz="1600" i="1">
                <a:solidFill>
                  <a:srgbClr val="000000"/>
                </a:solidFill>
                <a:latin typeface="Arial" panose="020B0604020202020204" pitchFamily="34" charset="0"/>
                <a:cs typeface="Arial" panose="020B0604020202020204" pitchFamily="34" charset="0"/>
              </a:rPr>
              <a:t>Security and Communication Networks</a:t>
            </a:r>
            <a:r>
              <a:rPr lang="en-US" sz="1600">
                <a:solidFill>
                  <a:srgbClr val="000000"/>
                </a:solidFill>
                <a:latin typeface="Arial" panose="020B0604020202020204" pitchFamily="34" charset="0"/>
                <a:cs typeface="Arial" panose="020B0604020202020204" pitchFamily="34" charset="0"/>
              </a:rPr>
              <a:t>, vol. 2018, 2018, pp. 1–12., doi:10.1155/2018/2506319 ​</a:t>
            </a:r>
          </a:p>
          <a:p>
            <a:pPr marL="171450" indent="-171450">
              <a:lnSpc>
                <a:spcPct val="125000"/>
              </a:lnSpc>
              <a:spcBef>
                <a:spcPts val="1200"/>
              </a:spcBef>
              <a:buClr>
                <a:srgbClr val="00B0F0"/>
              </a:buClr>
              <a:buFont typeface="Arial,Sans-Serif"/>
              <a:buChar char="•"/>
            </a:pPr>
            <a:r>
              <a:rPr lang="en-US" sz="1600" err="1">
                <a:solidFill>
                  <a:srgbClr val="000000"/>
                </a:solidFill>
                <a:latin typeface="Arial" panose="020B0604020202020204" pitchFamily="34" charset="0"/>
                <a:cs typeface="Arial" panose="020B0604020202020204" pitchFamily="34" charset="0"/>
              </a:rPr>
              <a:t>Milusheva</a:t>
            </a:r>
            <a:r>
              <a:rPr lang="en-US" sz="1600">
                <a:solidFill>
                  <a:srgbClr val="000000"/>
                </a:solidFill>
                <a:latin typeface="Arial" panose="020B0604020202020204" pitchFamily="34" charset="0"/>
                <a:cs typeface="Arial" panose="020B0604020202020204" pitchFamily="34" charset="0"/>
              </a:rPr>
              <a:t>, Sveta. “Using Mobile Phone Data to Reduce Spread of Disease.” </a:t>
            </a:r>
            <a:r>
              <a:rPr lang="en-US" sz="1600" i="1">
                <a:solidFill>
                  <a:srgbClr val="000000"/>
                </a:solidFill>
                <a:latin typeface="Arial" panose="020B0604020202020204" pitchFamily="34" charset="0"/>
                <a:cs typeface="Arial" panose="020B0604020202020204" pitchFamily="34" charset="0"/>
              </a:rPr>
              <a:t>Policy Research Working Papers</a:t>
            </a:r>
            <a:r>
              <a:rPr lang="en-US" sz="1600">
                <a:solidFill>
                  <a:srgbClr val="000000"/>
                </a:solidFill>
                <a:latin typeface="Arial" panose="020B0604020202020204" pitchFamily="34" charset="0"/>
                <a:cs typeface="Arial" panose="020B0604020202020204" pitchFamily="34" charset="0"/>
              </a:rPr>
              <a:t>, 2020, doi:10.1596/1813-9450-9198. ​</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Oliver, Nuria, et al. “Mobile Phone Data for Informing Public Health Actions across the COVID-19 Pandemic Life Cycle.” </a:t>
            </a:r>
            <a:r>
              <a:rPr lang="en-US" sz="1600" i="1">
                <a:solidFill>
                  <a:srgbClr val="000000"/>
                </a:solidFill>
                <a:latin typeface="Arial" panose="020B0604020202020204" pitchFamily="34" charset="0"/>
                <a:cs typeface="Arial" panose="020B0604020202020204" pitchFamily="34" charset="0"/>
              </a:rPr>
              <a:t>Science Advances</a:t>
            </a:r>
            <a:r>
              <a:rPr lang="en-US" sz="1600">
                <a:solidFill>
                  <a:srgbClr val="000000"/>
                </a:solidFill>
                <a:latin typeface="Arial" panose="020B0604020202020204" pitchFamily="34" charset="0"/>
                <a:cs typeface="Arial" panose="020B0604020202020204" pitchFamily="34" charset="0"/>
              </a:rPr>
              <a:t>, vol. 6, no. 23, 2020, doi:10.1126/sciadv.abc0764​</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Winters, </a:t>
            </a:r>
            <a:r>
              <a:rPr lang="en-US" sz="1600" err="1">
                <a:solidFill>
                  <a:srgbClr val="000000"/>
                </a:solidFill>
                <a:latin typeface="Arial" panose="020B0604020202020204" pitchFamily="34" charset="0"/>
                <a:cs typeface="Arial" panose="020B0604020202020204" pitchFamily="34" charset="0"/>
              </a:rPr>
              <a:t>Maike</a:t>
            </a:r>
            <a:r>
              <a:rPr lang="en-US" sz="1600">
                <a:solidFill>
                  <a:srgbClr val="000000"/>
                </a:solidFill>
                <a:latin typeface="Arial" panose="020B0604020202020204" pitchFamily="34" charset="0"/>
                <a:cs typeface="Arial" panose="020B0604020202020204" pitchFamily="34" charset="0"/>
              </a:rPr>
              <a:t>, et al. “Risk Communication and Ebola-Specific Knowledge and Behavior during 2014–2015 Outbreak, Sierra Leone.” </a:t>
            </a:r>
            <a:r>
              <a:rPr lang="en-US" sz="1600" i="1">
                <a:solidFill>
                  <a:srgbClr val="000000"/>
                </a:solidFill>
                <a:latin typeface="Arial" panose="020B0604020202020204" pitchFamily="34" charset="0"/>
                <a:cs typeface="Arial" panose="020B0604020202020204" pitchFamily="34" charset="0"/>
              </a:rPr>
              <a:t>Emerging Infectious Diseases</a:t>
            </a:r>
            <a:r>
              <a:rPr lang="en-US" sz="1600">
                <a:solidFill>
                  <a:srgbClr val="000000"/>
                </a:solidFill>
                <a:latin typeface="Arial" panose="020B0604020202020204" pitchFamily="34" charset="0"/>
                <a:cs typeface="Arial" panose="020B0604020202020204" pitchFamily="34" charset="0"/>
              </a:rPr>
              <a:t>, vol. 24, no. 2, 2018, pp. 336–344., doi:10.3201/eid2402.171028</a:t>
            </a:r>
          </a:p>
          <a:p>
            <a:pPr marL="171450" indent="-171450">
              <a:lnSpc>
                <a:spcPct val="125000"/>
              </a:lnSpc>
              <a:spcBef>
                <a:spcPts val="1200"/>
              </a:spcBef>
              <a:buClr>
                <a:srgbClr val="00B0F0"/>
              </a:buClr>
              <a:buFont typeface="Arial,Sans-Serif"/>
              <a:buChar char="•"/>
            </a:pPr>
            <a:r>
              <a:rPr lang="en-US" sz="1600">
                <a:solidFill>
                  <a:srgbClr val="000000"/>
                </a:solidFill>
                <a:latin typeface="Arial" panose="020B0604020202020204" pitchFamily="34" charset="0"/>
                <a:cs typeface="Arial" panose="020B0604020202020204" pitchFamily="34" charset="0"/>
              </a:rPr>
              <a:t>Zhang, </a:t>
            </a:r>
            <a:r>
              <a:rPr lang="en-US" sz="1600" err="1">
                <a:solidFill>
                  <a:srgbClr val="000000"/>
                </a:solidFill>
                <a:latin typeface="Arial" panose="020B0604020202020204" pitchFamily="34" charset="0"/>
                <a:cs typeface="Arial" panose="020B0604020202020204" pitchFamily="34" charset="0"/>
              </a:rPr>
              <a:t>Liwei</a:t>
            </a:r>
            <a:r>
              <a:rPr lang="en-US" sz="1600">
                <a:solidFill>
                  <a:srgbClr val="000000"/>
                </a:solidFill>
                <a:latin typeface="Arial" panose="020B0604020202020204" pitchFamily="34" charset="0"/>
                <a:cs typeface="Arial" panose="020B0604020202020204" pitchFamily="34" charset="0"/>
              </a:rPr>
              <a:t>, et al. “Effective Risk Communication for Public Health Emergency: Reflection on the COVID-19 (2019-NCoV) Outbreak in Wuhan, China.” </a:t>
            </a:r>
            <a:r>
              <a:rPr lang="en-US" sz="1600" i="1">
                <a:solidFill>
                  <a:srgbClr val="000000"/>
                </a:solidFill>
                <a:latin typeface="Arial" panose="020B0604020202020204" pitchFamily="34" charset="0"/>
                <a:cs typeface="Arial" panose="020B0604020202020204" pitchFamily="34" charset="0"/>
              </a:rPr>
              <a:t>Healthcare</a:t>
            </a:r>
            <a:r>
              <a:rPr lang="en-US" sz="1600">
                <a:solidFill>
                  <a:srgbClr val="000000"/>
                </a:solidFill>
                <a:latin typeface="Arial" panose="020B0604020202020204" pitchFamily="34" charset="0"/>
                <a:cs typeface="Arial" panose="020B0604020202020204" pitchFamily="34" charset="0"/>
              </a:rPr>
              <a:t>, vol. 8, no. 1, 2020, p. 64., doi:10.3390/healthcare8010064</a:t>
            </a:r>
            <a:endParaRPr lang="en-US" sz="1600">
              <a:latin typeface="Arial" panose="020B0604020202020204" pitchFamily="34" charset="0"/>
              <a:cs typeface="Arial" panose="020B0604020202020204" pitchFamily="34" charset="0"/>
            </a:endParaRPr>
          </a:p>
          <a:p>
            <a:endParaRPr lang="en-US" sz="1600">
              <a:solidFill>
                <a:srgbClr val="000000"/>
              </a:solidFill>
              <a:latin typeface="Arial" panose="020B0604020202020204" pitchFamily="34" charset="0"/>
              <a:cs typeface="Arial" panose="020B0604020202020204" pitchFamily="34" charset="0"/>
            </a:endParaRPr>
          </a:p>
        </p:txBody>
      </p:sp>
      <p:sp>
        <p:nvSpPr>
          <p:cNvPr id="7" name="Footer Placeholder 8">
            <a:extLst>
              <a:ext uri="{FF2B5EF4-FFF2-40B4-BE49-F238E27FC236}">
                <a16:creationId xmlns:a16="http://schemas.microsoft.com/office/drawing/2014/main" id="{8177CEE4-EF10-48F7-86A3-C48C900E9C80}"/>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rgbClr val="000000"/>
                </a:solidFill>
                <a:latin typeface="Arial" panose="020B0604020202020204"/>
              </a:rPr>
              <a:pPr/>
              <a:t>34</a:t>
            </a:fld>
            <a:r>
              <a:rPr lang="en-US" sz="1050" dirty="0">
                <a:solidFill>
                  <a:srgbClr val="000000"/>
                </a:solidFill>
                <a:latin typeface="Arial" panose="020B0604020202020204"/>
              </a:rPr>
              <a:t> | Community Rapid Assessment on COVID-19: Nepal</a:t>
            </a:r>
          </a:p>
        </p:txBody>
      </p:sp>
    </p:spTree>
    <p:extLst>
      <p:ext uri="{BB962C8B-B14F-4D97-AF65-F5344CB8AC3E}">
        <p14:creationId xmlns:p14="http://schemas.microsoft.com/office/powerpoint/2010/main" val="202468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Shape 79">
            <a:extLst>
              <a:ext uri="{FF2B5EF4-FFF2-40B4-BE49-F238E27FC236}">
                <a16:creationId xmlns:a16="http://schemas.microsoft.com/office/drawing/2014/main" id="{39943081-3A93-D346-86E2-1368E91E02F0}"/>
              </a:ext>
            </a:extLst>
          </p:cNvPr>
          <p:cNvSpPr/>
          <p:nvPr/>
        </p:nvSpPr>
        <p:spPr>
          <a:xfrm>
            <a:off x="337606" y="273744"/>
            <a:ext cx="8931086" cy="4760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lang="en-US" sz="2800" b="1" spc="-10">
                <a:solidFill>
                  <a:schemeClr val="bg2"/>
                </a:solidFill>
                <a:latin typeface="Arial"/>
                <a:ea typeface="Arial" charset="0"/>
                <a:cs typeface="Arial"/>
                <a:sym typeface="Montserrat-Regular"/>
              </a:rPr>
              <a:t>2.  STUDY FRAMEWORK</a:t>
            </a:r>
          </a:p>
        </p:txBody>
      </p:sp>
      <p:sp>
        <p:nvSpPr>
          <p:cNvPr id="5" name="TextBox 4">
            <a:extLst>
              <a:ext uri="{FF2B5EF4-FFF2-40B4-BE49-F238E27FC236}">
                <a16:creationId xmlns:a16="http://schemas.microsoft.com/office/drawing/2014/main" id="{D1017F7D-C632-464C-969F-9E7D1575AAAB}"/>
              </a:ext>
            </a:extLst>
          </p:cNvPr>
          <p:cNvSpPr txBox="1"/>
          <p:nvPr/>
        </p:nvSpPr>
        <p:spPr>
          <a:xfrm>
            <a:off x="9960672" y="1321934"/>
            <a:ext cx="2036619" cy="4524315"/>
          </a:xfrm>
          <a:prstGeom prst="rect">
            <a:avLst/>
          </a:prstGeom>
          <a:noFill/>
        </p:spPr>
        <p:txBody>
          <a:bodyPr wrap="square" rtlCol="0">
            <a:spAutoFit/>
          </a:bodyPr>
          <a:lstStyle/>
          <a:p>
            <a:r>
              <a:rPr lang="en-US">
                <a:solidFill>
                  <a:schemeClr val="bg2"/>
                </a:solidFill>
                <a:ea typeface="Arial" charset="0"/>
                <a:cs typeface="Arial"/>
                <a:sym typeface="Univers LT Std 55 Roman"/>
              </a:rPr>
              <a:t>To use population mobile-phone based surveying methods to examine behavioral changes, coping strategies, and evolving needs during the COVID-19 pandemic to inform programming and public policy efforts.</a:t>
            </a:r>
            <a:endParaRPr lang="en-US">
              <a:solidFill>
                <a:schemeClr val="bg2"/>
              </a:solidFill>
            </a:endParaRPr>
          </a:p>
        </p:txBody>
      </p:sp>
      <p:pic>
        <p:nvPicPr>
          <p:cNvPr id="7" name="Picture 6">
            <a:extLst>
              <a:ext uri="{FF2B5EF4-FFF2-40B4-BE49-F238E27FC236}">
                <a16:creationId xmlns:a16="http://schemas.microsoft.com/office/drawing/2014/main" id="{A787153F-CC61-40A2-84C5-F4792703BB9A}"/>
              </a:ext>
            </a:extLst>
          </p:cNvPr>
          <p:cNvPicPr>
            <a:picLocks noChangeAspect="1"/>
          </p:cNvPicPr>
          <p:nvPr/>
        </p:nvPicPr>
        <p:blipFill>
          <a:blip r:embed="rId3"/>
          <a:stretch>
            <a:fillRect/>
          </a:stretch>
        </p:blipFill>
        <p:spPr>
          <a:xfrm>
            <a:off x="155111" y="749836"/>
            <a:ext cx="9762612" cy="5668512"/>
          </a:xfrm>
          <a:prstGeom prst="rect">
            <a:avLst/>
          </a:prstGeom>
        </p:spPr>
      </p:pic>
      <p:sp>
        <p:nvSpPr>
          <p:cNvPr id="2" name="TextBox 1">
            <a:hlinkClick r:id="rId4"/>
            <a:extLst>
              <a:ext uri="{FF2B5EF4-FFF2-40B4-BE49-F238E27FC236}">
                <a16:creationId xmlns:a16="http://schemas.microsoft.com/office/drawing/2014/main" id="{29D2AA77-8329-4FE2-9289-E900D090CE04}"/>
              </a:ext>
            </a:extLst>
          </p:cNvPr>
          <p:cNvSpPr txBox="1"/>
          <p:nvPr/>
        </p:nvSpPr>
        <p:spPr>
          <a:xfrm>
            <a:off x="9017804" y="5953009"/>
            <a:ext cx="2950458" cy="369332"/>
          </a:xfrm>
          <a:prstGeom prst="rect">
            <a:avLst/>
          </a:prstGeom>
          <a:solidFill>
            <a:schemeClr val="tx2">
              <a:lumMod val="95000"/>
            </a:schemeClr>
          </a:solidFill>
        </p:spPr>
        <p:txBody>
          <a:bodyPr wrap="square" rtlCol="0">
            <a:spAutoFit/>
          </a:bodyPr>
          <a:lstStyle/>
          <a:p>
            <a:pPr algn="ctr"/>
            <a:r>
              <a:rPr lang="en-US">
                <a:solidFill>
                  <a:srgbClr val="00B0F0"/>
                </a:solidFill>
              </a:rPr>
              <a:t>Find BDM framework here </a:t>
            </a:r>
          </a:p>
        </p:txBody>
      </p:sp>
      <p:sp>
        <p:nvSpPr>
          <p:cNvPr id="8" name="Footer Placeholder 8">
            <a:extLst>
              <a:ext uri="{FF2B5EF4-FFF2-40B4-BE49-F238E27FC236}">
                <a16:creationId xmlns:a16="http://schemas.microsoft.com/office/drawing/2014/main" id="{A04A073C-7989-4BF8-BE1F-F4BDFF28C081}"/>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4</a:t>
            </a:fld>
            <a:r>
              <a:rPr lang="en-US" sz="1050" dirty="0">
                <a:solidFill>
                  <a:schemeClr val="bg1"/>
                </a:solidFill>
              </a:rPr>
              <a:t> | Community Rapid Assessment on COVID-19: Nepal</a:t>
            </a:r>
          </a:p>
        </p:txBody>
      </p:sp>
    </p:spTree>
    <p:extLst>
      <p:ext uri="{BB962C8B-B14F-4D97-AF65-F5344CB8AC3E}">
        <p14:creationId xmlns:p14="http://schemas.microsoft.com/office/powerpoint/2010/main" val="12203318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Thermometer">
            <a:extLst>
              <a:ext uri="{FF2B5EF4-FFF2-40B4-BE49-F238E27FC236}">
                <a16:creationId xmlns:a16="http://schemas.microsoft.com/office/drawing/2014/main" id="{EA25674C-8391-4F96-8BDB-3D42A6896F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3901" y="1831929"/>
            <a:ext cx="546011" cy="546011"/>
          </a:xfrm>
          <a:prstGeom prst="rect">
            <a:avLst/>
          </a:prstGeom>
        </p:spPr>
      </p:pic>
      <p:sp>
        <p:nvSpPr>
          <p:cNvPr id="7" name="Title 1">
            <a:extLst>
              <a:ext uri="{FF2B5EF4-FFF2-40B4-BE49-F238E27FC236}">
                <a16:creationId xmlns:a16="http://schemas.microsoft.com/office/drawing/2014/main" id="{A699E2EF-61DE-41BD-A5FA-85208D431E9F}"/>
              </a:ext>
            </a:extLst>
          </p:cNvPr>
          <p:cNvSpPr txBox="1">
            <a:spLocks/>
          </p:cNvSpPr>
          <p:nvPr/>
        </p:nvSpPr>
        <p:spPr>
          <a:xfrm>
            <a:off x="205752" y="1015026"/>
            <a:ext cx="5245190"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indent="-342900">
              <a:lnSpc>
                <a:spcPct val="100000"/>
              </a:lnSpc>
              <a:spcBef>
                <a:spcPts val="600"/>
              </a:spcBef>
              <a:buClr>
                <a:srgbClr val="00B0F0"/>
              </a:buClr>
              <a:buFont typeface="Arial" panose="020B0604020202020204" pitchFamily="34" charset="0"/>
              <a:buChar char="•"/>
              <a:defRPr/>
            </a:pPr>
            <a:r>
              <a:rPr lang="en-US" sz="2000" b="1" dirty="0">
                <a:solidFill>
                  <a:schemeClr val="tx1"/>
                </a:solidFill>
                <a:latin typeface="Arial"/>
                <a:ea typeface="Arial" charset="0"/>
                <a:cs typeface="Arial"/>
              </a:rPr>
              <a:t>Data Type</a:t>
            </a:r>
            <a:r>
              <a:rPr lang="en-US" sz="2000" dirty="0">
                <a:solidFill>
                  <a:schemeClr val="tx1"/>
                </a:solidFill>
                <a:latin typeface="Arial"/>
                <a:ea typeface="Arial" charset="0"/>
                <a:cs typeface="Arial"/>
              </a:rPr>
              <a:t>:  Quantitative, repeated cross-sectional time series.</a:t>
            </a:r>
          </a:p>
          <a:p>
            <a:pPr marL="342900" indent="-342900">
              <a:lnSpc>
                <a:spcPct val="100000"/>
              </a:lnSpc>
              <a:spcBef>
                <a:spcPts val="600"/>
              </a:spcBef>
              <a:buClr>
                <a:srgbClr val="00B0F0"/>
              </a:buClr>
              <a:buFont typeface="Arial" panose="020B0604020202020204" pitchFamily="34" charset="0"/>
              <a:buChar char="•"/>
              <a:defRPr/>
            </a:pPr>
            <a:r>
              <a:rPr lang="en-US" sz="2000" b="1" dirty="0">
                <a:solidFill>
                  <a:schemeClr val="tx1"/>
                </a:solidFill>
                <a:latin typeface="Arial"/>
                <a:ea typeface="Arial" charset="0"/>
                <a:cs typeface="Arial"/>
              </a:rPr>
              <a:t>Periodicity</a:t>
            </a:r>
            <a:r>
              <a:rPr lang="en-US" sz="2000" dirty="0">
                <a:solidFill>
                  <a:schemeClr val="tx1"/>
                </a:solidFill>
                <a:latin typeface="Arial"/>
                <a:ea typeface="Arial" charset="0"/>
                <a:cs typeface="Arial"/>
              </a:rPr>
              <a:t>:  Multiple rounds planned for 1-2 month</a:t>
            </a:r>
          </a:p>
          <a:p>
            <a:pPr marL="342900" indent="-342900">
              <a:lnSpc>
                <a:spcPct val="100000"/>
              </a:lnSpc>
              <a:spcBef>
                <a:spcPts val="600"/>
              </a:spcBef>
              <a:buClr>
                <a:srgbClr val="00B0F0"/>
              </a:buClr>
              <a:buFont typeface="Arial" panose="020B0604020202020204" pitchFamily="34" charset="0"/>
              <a:buChar char="•"/>
              <a:defRPr/>
            </a:pPr>
            <a:r>
              <a:rPr lang="en-US" sz="2000" b="1" dirty="0">
                <a:solidFill>
                  <a:schemeClr val="tx1"/>
                </a:solidFill>
                <a:latin typeface="Arial"/>
                <a:ea typeface="Arial" charset="0"/>
                <a:cs typeface="Arial"/>
              </a:rPr>
              <a:t>Geographic Coverage</a:t>
            </a:r>
            <a:r>
              <a:rPr lang="en-US" sz="2000" dirty="0">
                <a:solidFill>
                  <a:schemeClr val="tx1"/>
                </a:solidFill>
                <a:latin typeface="Arial"/>
                <a:ea typeface="Arial" charset="0"/>
                <a:cs typeface="Arial"/>
              </a:rPr>
              <a:t>:  National and sub-national </a:t>
            </a:r>
          </a:p>
          <a:p>
            <a:pPr marL="342900" indent="-342900">
              <a:lnSpc>
                <a:spcPct val="100000"/>
              </a:lnSpc>
              <a:spcBef>
                <a:spcPts val="600"/>
              </a:spcBef>
              <a:buClr>
                <a:srgbClr val="00B0F0"/>
              </a:buClr>
              <a:buFont typeface="Arial" panose="020B0604020202020204" pitchFamily="34" charset="0"/>
              <a:buChar char="•"/>
              <a:defRPr/>
            </a:pPr>
            <a:r>
              <a:rPr lang="en-US" sz="2000" b="1" dirty="0">
                <a:solidFill>
                  <a:schemeClr val="tx1"/>
                </a:solidFill>
                <a:latin typeface="Arial"/>
                <a:ea typeface="Arial" charset="0"/>
                <a:cs typeface="Arial"/>
              </a:rPr>
              <a:t>Sampling &amp; Sample Size</a:t>
            </a:r>
            <a:r>
              <a:rPr lang="en-US" sz="2000" dirty="0">
                <a:solidFill>
                  <a:schemeClr val="tx1"/>
                </a:solidFill>
                <a:latin typeface="Arial"/>
                <a:ea typeface="Arial" charset="0"/>
                <a:cs typeface="Arial"/>
              </a:rPr>
              <a:t>: Probabilistic; ~N= +1,000 </a:t>
            </a:r>
          </a:p>
          <a:p>
            <a:pPr marL="342900" indent="-342900">
              <a:lnSpc>
                <a:spcPct val="100000"/>
              </a:lnSpc>
              <a:spcBef>
                <a:spcPts val="600"/>
              </a:spcBef>
              <a:buClr>
                <a:srgbClr val="00B0F0"/>
              </a:buClr>
              <a:buFont typeface="Arial" panose="020B0604020202020204" pitchFamily="34" charset="0"/>
              <a:buChar char="•"/>
              <a:defRPr/>
            </a:pPr>
            <a:r>
              <a:rPr kumimoji="0" lang="en-US" sz="2000" b="1" i="0" u="none" strike="noStrike" kern="1200" cap="none" spc="0" normalizeH="0" baseline="0" noProof="0" dirty="0">
                <a:ln>
                  <a:noFill/>
                </a:ln>
                <a:solidFill>
                  <a:schemeClr val="tx1"/>
                </a:solidFill>
                <a:effectLst/>
                <a:uLnTx/>
                <a:uFillTx/>
                <a:latin typeface="Arial"/>
                <a:ea typeface="Arial" charset="0"/>
                <a:cs typeface="Arial"/>
              </a:rPr>
              <a:t>Instrument:</a:t>
            </a:r>
            <a:r>
              <a:rPr lang="en-US" sz="2000" dirty="0">
                <a:solidFill>
                  <a:schemeClr val="tx1"/>
                </a:solidFill>
                <a:latin typeface="Arial"/>
                <a:ea typeface="Arial" charset="0"/>
                <a:cs typeface="Arial"/>
              </a:rPr>
              <a:t> </a:t>
            </a:r>
            <a:r>
              <a:rPr kumimoji="0" lang="en-US" sz="2000" b="0" i="0" u="none" strike="noStrike" kern="1200" cap="none" spc="0" normalizeH="0" baseline="0" noProof="0" dirty="0">
                <a:ln>
                  <a:noFill/>
                </a:ln>
                <a:solidFill>
                  <a:schemeClr val="tx1"/>
                </a:solidFill>
                <a:effectLst/>
                <a:uLnTx/>
                <a:uFillTx/>
                <a:latin typeface="Arial"/>
                <a:ea typeface="Arial" charset="0"/>
                <a:cs typeface="Arial"/>
              </a:rPr>
              <a:t> Short quantitative survey with </a:t>
            </a:r>
            <a:r>
              <a:rPr lang="en-US" sz="2000" dirty="0">
                <a:solidFill>
                  <a:schemeClr val="tx1"/>
                </a:solidFill>
                <a:latin typeface="Arial"/>
                <a:ea typeface="Arial" charset="0"/>
                <a:cs typeface="Arial"/>
              </a:rPr>
              <a:t>standardized questions with room for country adaptation (Max 24 questions)</a:t>
            </a:r>
            <a:endParaRPr lang="en-US" sz="2000" b="0" i="0" u="none" strike="noStrike" kern="1200" cap="none" spc="0" normalizeH="0" baseline="0" noProof="0" dirty="0">
              <a:ln>
                <a:noFill/>
              </a:ln>
              <a:solidFill>
                <a:schemeClr val="tx1"/>
              </a:solidFill>
              <a:effectLst/>
              <a:uLnTx/>
              <a:uFillTx/>
              <a:latin typeface="Arial"/>
              <a:ea typeface="Arial" charset="0"/>
              <a:cs typeface="Arial"/>
            </a:endParaRPr>
          </a:p>
          <a:p>
            <a:pPr marL="342900" indent="-342900">
              <a:lnSpc>
                <a:spcPct val="100000"/>
              </a:lnSpc>
              <a:spcBef>
                <a:spcPts val="600"/>
              </a:spcBef>
              <a:buClr>
                <a:srgbClr val="00B0F0"/>
              </a:buClr>
              <a:buFont typeface="Arial" panose="020B0604020202020204" pitchFamily="34" charset="0"/>
              <a:buChar char="•"/>
              <a:defRPr/>
            </a:pPr>
            <a:r>
              <a:rPr lang="en-US" sz="2000" b="1" dirty="0">
                <a:solidFill>
                  <a:schemeClr val="tx1"/>
                </a:solidFill>
                <a:latin typeface="Arial"/>
                <a:ea typeface="Arial" charset="0"/>
                <a:cs typeface="Arial"/>
              </a:rPr>
              <a:t>Demographic variables</a:t>
            </a:r>
            <a:r>
              <a:rPr lang="en-US" sz="2000" dirty="0">
                <a:solidFill>
                  <a:schemeClr val="tx1"/>
                </a:solidFill>
                <a:latin typeface="Arial"/>
                <a:ea typeface="Arial" charset="0"/>
                <a:cs typeface="Arial"/>
              </a:rPr>
              <a:t>: </a:t>
            </a:r>
          </a:p>
          <a:p>
            <a:pPr>
              <a:lnSpc>
                <a:spcPct val="100000"/>
              </a:lnSpc>
              <a:spcBef>
                <a:spcPts val="0"/>
              </a:spcBef>
              <a:defRPr/>
            </a:pPr>
            <a:r>
              <a:rPr lang="en-US" sz="2000" dirty="0">
                <a:solidFill>
                  <a:schemeClr val="tx1"/>
                </a:solidFill>
                <a:latin typeface="Arial"/>
                <a:ea typeface="Arial" charset="0"/>
                <a:cs typeface="Arial"/>
              </a:rPr>
              <a:t>	a) Sex,</a:t>
            </a:r>
          </a:p>
          <a:p>
            <a:pPr>
              <a:lnSpc>
                <a:spcPct val="100000"/>
              </a:lnSpc>
              <a:spcBef>
                <a:spcPts val="0"/>
              </a:spcBef>
              <a:defRPr/>
            </a:pPr>
            <a:r>
              <a:rPr lang="en-US" sz="2000" dirty="0">
                <a:solidFill>
                  <a:schemeClr val="tx1"/>
                </a:solidFill>
                <a:latin typeface="Arial"/>
                <a:ea typeface="Arial" charset="0"/>
                <a:cs typeface="Arial"/>
              </a:rPr>
              <a:t>	b) Age, </a:t>
            </a:r>
            <a:endParaRPr lang="en-US" dirty="0">
              <a:solidFill>
                <a:schemeClr val="tx1"/>
              </a:solidFill>
              <a:latin typeface="Calibri Light" panose="020F0302020204030204"/>
              <a:ea typeface="Arial" charset="0"/>
              <a:cs typeface="Calibri Light" panose="020F0302020204030204"/>
            </a:endParaRPr>
          </a:p>
          <a:p>
            <a:pPr>
              <a:lnSpc>
                <a:spcPct val="100000"/>
              </a:lnSpc>
              <a:spcBef>
                <a:spcPts val="0"/>
              </a:spcBef>
              <a:defRPr/>
            </a:pPr>
            <a:r>
              <a:rPr lang="en-US" sz="2000" dirty="0">
                <a:solidFill>
                  <a:schemeClr val="tx1"/>
                </a:solidFill>
                <a:latin typeface="Arial"/>
                <a:ea typeface="Arial" charset="0"/>
                <a:cs typeface="Arial"/>
              </a:rPr>
              <a:t>	c) Education, and</a:t>
            </a:r>
            <a:endParaRPr lang="en-US" dirty="0">
              <a:solidFill>
                <a:schemeClr val="tx1"/>
              </a:solidFill>
              <a:latin typeface="Calibri Light" panose="020F0302020204030204"/>
              <a:ea typeface="Arial" charset="0"/>
              <a:cs typeface="Calibri Light"/>
            </a:endParaRPr>
          </a:p>
          <a:p>
            <a:pPr marR="0" lvl="0" algn="l" defTabSz="685800">
              <a:lnSpc>
                <a:spcPct val="100000"/>
              </a:lnSpc>
              <a:spcBef>
                <a:spcPts val="0"/>
              </a:spcBef>
              <a:spcAft>
                <a:spcPts val="0"/>
              </a:spcAft>
              <a:buClrTx/>
              <a:buSzTx/>
              <a:tabLst/>
              <a:defRPr/>
            </a:pPr>
            <a:r>
              <a:rPr lang="en-US" sz="2000" dirty="0">
                <a:solidFill>
                  <a:schemeClr val="tx1"/>
                </a:solidFill>
                <a:latin typeface="Arial"/>
                <a:ea typeface="Arial" charset="0"/>
                <a:cs typeface="Arial"/>
              </a:rPr>
              <a:t>	d) Area of Residence</a:t>
            </a:r>
            <a:endParaRPr lang="en-US" dirty="0">
              <a:solidFill>
                <a:schemeClr val="tx1"/>
              </a:solidFill>
              <a:cs typeface="Calibri Light"/>
            </a:endParaRPr>
          </a:p>
          <a:p>
            <a:pPr marR="0" lvl="0" algn="l" defTabSz="685800" rtl="0" eaLnBrk="1" fontAlgn="auto" latinLnBrk="0" hangingPunct="1">
              <a:lnSpc>
                <a:spcPct val="100000"/>
              </a:lnSpc>
              <a:spcBef>
                <a:spcPts val="600"/>
              </a:spcBef>
              <a:spcAft>
                <a:spcPts val="0"/>
              </a:spcAft>
              <a:buClrTx/>
              <a:buSzTx/>
              <a:tabLst/>
              <a:defRPr/>
            </a:pPr>
            <a:endParaRPr lang="en-US" sz="2000" dirty="0">
              <a:solidFill>
                <a:schemeClr val="tx1"/>
              </a:solidFill>
              <a:latin typeface="Arial"/>
              <a:ea typeface="Arial" charset="0"/>
              <a:cs typeface="Arial"/>
            </a:endParaRPr>
          </a:p>
        </p:txBody>
      </p:sp>
      <p:pic>
        <p:nvPicPr>
          <p:cNvPr id="8" name="Graphic 7" descr="Checklist">
            <a:extLst>
              <a:ext uri="{FF2B5EF4-FFF2-40B4-BE49-F238E27FC236}">
                <a16:creationId xmlns:a16="http://schemas.microsoft.com/office/drawing/2014/main" id="{CEEA4243-1310-457F-B934-ABF7586EDC9A}"/>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7275856" y="2461133"/>
            <a:ext cx="476273" cy="476273"/>
          </a:xfrm>
          <a:prstGeom prst="rect">
            <a:avLst/>
          </a:prstGeom>
        </p:spPr>
      </p:pic>
      <p:pic>
        <p:nvPicPr>
          <p:cNvPr id="10" name="Graphic 9" descr="Business Growth">
            <a:extLst>
              <a:ext uri="{FF2B5EF4-FFF2-40B4-BE49-F238E27FC236}">
                <a16:creationId xmlns:a16="http://schemas.microsoft.com/office/drawing/2014/main" id="{CDE23082-8EF4-4F20-BDA1-332D2931ED37}"/>
              </a:ext>
            </a:extLst>
          </p:cNvPr>
          <p:cNvPicPr>
            <a:picLocks noChangeAspect="1"/>
          </p:cNvPicPr>
          <p:nvPr/>
        </p:nvPicPr>
        <p:blipFill>
          <a:blip r:embed="rId3">
            <a:extLst>
              <a:ext uri="{96DAC541-7B7A-43D3-8B79-37D633B846F1}">
                <asvg:svgBlip xmlns:asvg="http://schemas.microsoft.com/office/drawing/2016/SVG/main" r:embed="rId6"/>
              </a:ext>
            </a:extLst>
          </a:blip>
          <a:stretch>
            <a:fillRect/>
          </a:stretch>
        </p:blipFill>
        <p:spPr>
          <a:xfrm>
            <a:off x="7316631" y="1876796"/>
            <a:ext cx="476275" cy="476275"/>
          </a:xfrm>
          <a:prstGeom prst="rect">
            <a:avLst/>
          </a:prstGeom>
        </p:spPr>
      </p:pic>
      <p:sp>
        <p:nvSpPr>
          <p:cNvPr id="27" name="Shape 79">
            <a:extLst>
              <a:ext uri="{FF2B5EF4-FFF2-40B4-BE49-F238E27FC236}">
                <a16:creationId xmlns:a16="http://schemas.microsoft.com/office/drawing/2014/main" id="{4051BEC0-5951-4F16-AFB8-7A96C17F89AA}"/>
              </a:ext>
            </a:extLst>
          </p:cNvPr>
          <p:cNvSpPr/>
          <p:nvPr/>
        </p:nvSpPr>
        <p:spPr>
          <a:xfrm>
            <a:off x="474593" y="415334"/>
            <a:ext cx="4825855"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nchor="t">
            <a:spAutoFit/>
          </a:bodyPr>
          <a:lstStyle/>
          <a:p>
            <a:pPr algn="l" rtl="0" fontAlgn="base"/>
            <a:r>
              <a:rPr lang="en-US" sz="2800" b="1" i="0" u="none" strike="noStrike" dirty="0">
                <a:solidFill>
                  <a:srgbClr val="00AEEF"/>
                </a:solidFill>
                <a:effectLst/>
                <a:latin typeface="Arial"/>
                <a:cs typeface="Arial"/>
              </a:rPr>
              <a:t>3. </a:t>
            </a:r>
            <a:r>
              <a:rPr lang="en-US" sz="2800" b="1" dirty="0">
                <a:solidFill>
                  <a:srgbClr val="00AEEF"/>
                </a:solidFill>
                <a:latin typeface="Arial"/>
                <a:cs typeface="Arial"/>
              </a:rPr>
              <a:t>METHODOLOGY</a:t>
            </a:r>
            <a:endParaRPr lang="en-US" sz="2800" b="1" i="0" dirty="0">
              <a:solidFill>
                <a:srgbClr val="00AEEF"/>
              </a:solidFill>
              <a:effectLst/>
              <a:latin typeface="Arial"/>
              <a:cs typeface="Arial"/>
            </a:endParaRPr>
          </a:p>
        </p:txBody>
      </p:sp>
      <p:sp>
        <p:nvSpPr>
          <p:cNvPr id="29" name="Title 1">
            <a:extLst>
              <a:ext uri="{FF2B5EF4-FFF2-40B4-BE49-F238E27FC236}">
                <a16:creationId xmlns:a16="http://schemas.microsoft.com/office/drawing/2014/main" id="{6D13FCC9-A35A-4230-B67E-29FF9CDFF733}"/>
              </a:ext>
            </a:extLst>
          </p:cNvPr>
          <p:cNvSpPr txBox="1">
            <a:spLocks/>
          </p:cNvSpPr>
          <p:nvPr/>
        </p:nvSpPr>
        <p:spPr>
          <a:xfrm>
            <a:off x="5955283" y="513165"/>
            <a:ext cx="4693052" cy="546012"/>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a:ln>
                  <a:noFill/>
                </a:ln>
                <a:solidFill>
                  <a:srgbClr val="00AEEF"/>
                </a:solidFill>
                <a:effectLst/>
                <a:uLnTx/>
                <a:uFillTx/>
                <a:latin typeface="Arial" charset="0"/>
                <a:ea typeface="Arial" charset="0"/>
                <a:cs typeface="Arial" charset="0"/>
              </a:rPr>
              <a:t>Data Collection Modalities</a:t>
            </a:r>
          </a:p>
        </p:txBody>
      </p:sp>
      <p:sp>
        <p:nvSpPr>
          <p:cNvPr id="47" name="Title 1">
            <a:extLst>
              <a:ext uri="{FF2B5EF4-FFF2-40B4-BE49-F238E27FC236}">
                <a16:creationId xmlns:a16="http://schemas.microsoft.com/office/drawing/2014/main" id="{E2854AB0-AB78-4F5D-8689-82C2D4C0FFC5}"/>
              </a:ext>
            </a:extLst>
          </p:cNvPr>
          <p:cNvSpPr txBox="1">
            <a:spLocks/>
          </p:cNvSpPr>
          <p:nvPr/>
        </p:nvSpPr>
        <p:spPr>
          <a:xfrm>
            <a:off x="6252849" y="858721"/>
            <a:ext cx="5337177"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indent="-342900">
              <a:lnSpc>
                <a:spcPct val="100000"/>
              </a:lnSpc>
              <a:spcBef>
                <a:spcPts val="600"/>
              </a:spcBef>
              <a:buClr>
                <a:srgbClr val="00B0F0"/>
              </a:buClr>
              <a:buFont typeface="Arial" panose="020B0604020202020204" pitchFamily="34" charset="0"/>
              <a:buChar char="•"/>
              <a:defRPr/>
            </a:pPr>
            <a:r>
              <a:rPr kumimoji="0" lang="en-US" sz="1600" b="0" i="0" u="none" strike="noStrike" kern="1200" cap="none" spc="0" normalizeH="0" baseline="0" noProof="0" dirty="0">
                <a:ln>
                  <a:noFill/>
                </a:ln>
                <a:solidFill>
                  <a:schemeClr val="tx1"/>
                </a:solidFill>
                <a:effectLst/>
                <a:uLnTx/>
                <a:uFillTx/>
                <a:latin typeface="Arial"/>
                <a:ea typeface="Arial" charset="0"/>
                <a:cs typeface="Arial"/>
              </a:rPr>
              <a:t>Sub-sample of randomly selected households from large panel</a:t>
            </a:r>
          </a:p>
          <a:p>
            <a:pPr marL="342900" indent="-342900">
              <a:lnSpc>
                <a:spcPct val="100000"/>
              </a:lnSpc>
              <a:spcBef>
                <a:spcPts val="600"/>
              </a:spcBef>
              <a:buClr>
                <a:srgbClr val="00B0F0"/>
              </a:buClr>
              <a:buFont typeface="Arial" panose="020B0604020202020204" pitchFamily="34" charset="0"/>
              <a:buChar char="•"/>
              <a:defRPr/>
            </a:pPr>
            <a:r>
              <a:rPr lang="en-US" sz="1600" dirty="0">
                <a:solidFill>
                  <a:schemeClr val="tx1"/>
                </a:solidFill>
                <a:latin typeface="Arial"/>
                <a:ea typeface="Arial" charset="0"/>
                <a:cs typeface="Arial"/>
              </a:rPr>
              <a:t>IVR</a:t>
            </a:r>
          </a:p>
          <a:p>
            <a:pPr marL="342900" indent="-342900">
              <a:lnSpc>
                <a:spcPct val="100000"/>
              </a:lnSpc>
              <a:spcBef>
                <a:spcPts val="600"/>
              </a:spcBef>
              <a:buClr>
                <a:srgbClr val="00B0F0"/>
              </a:buClr>
              <a:buFont typeface="Arial" panose="020B0604020202020204" pitchFamily="34" charset="0"/>
              <a:buChar char="•"/>
              <a:defRPr/>
            </a:pPr>
            <a:r>
              <a:rPr lang="en-US" sz="1600" b="0" i="0" u="none" strike="noStrike" kern="1200" cap="none" spc="0" normalizeH="0" baseline="0" noProof="0" dirty="0">
                <a:ln>
                  <a:noFill/>
                </a:ln>
                <a:solidFill>
                  <a:schemeClr val="tx1"/>
                </a:solidFill>
                <a:effectLst/>
                <a:uLnTx/>
                <a:uFillTx/>
                <a:latin typeface="Arial"/>
                <a:ea typeface="Arial" charset="0"/>
                <a:cs typeface="Arial" charset="0"/>
              </a:rPr>
              <a:t>Paper based</a:t>
            </a: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a:p>
            <a:pPr marL="380365" marR="0" lvl="0" indent="-380365" algn="l" defTabSz="685800" rtl="0" eaLnBrk="1" fontAlgn="auto" latinLnBrk="0" hangingPunct="1">
              <a:lnSpc>
                <a:spcPct val="90000"/>
              </a:lnSpc>
              <a:spcBef>
                <a:spcPts val="800"/>
              </a:spcBef>
              <a:spcAft>
                <a:spcPts val="0"/>
              </a:spcAft>
              <a:buClrTx/>
              <a:buSzTx/>
              <a:buFont typeface="Arial" panose="020B0604020202020204" pitchFamily="34" charset="0"/>
              <a:buChar char="•"/>
              <a:tabLst/>
              <a:defRPr/>
            </a:pPr>
            <a:endParaRPr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9" name="Title 1">
            <a:extLst>
              <a:ext uri="{FF2B5EF4-FFF2-40B4-BE49-F238E27FC236}">
                <a16:creationId xmlns:a16="http://schemas.microsoft.com/office/drawing/2014/main" id="{2861C0D3-53E9-49A4-87E8-06A2799E942F}"/>
              </a:ext>
            </a:extLst>
          </p:cNvPr>
          <p:cNvSpPr txBox="1">
            <a:spLocks/>
          </p:cNvSpPr>
          <p:nvPr/>
        </p:nvSpPr>
        <p:spPr>
          <a:xfrm>
            <a:off x="5955283" y="3595966"/>
            <a:ext cx="4441408" cy="546012"/>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a:defRPr/>
            </a:pPr>
            <a:r>
              <a:rPr lang="en-US" sz="2650">
                <a:solidFill>
                  <a:srgbClr val="00AEEF"/>
                </a:solidFill>
                <a:latin typeface="Arial"/>
                <a:ea typeface="Arial" charset="0"/>
                <a:cs typeface="Arial"/>
              </a:rPr>
              <a:t>Country-Level Summary</a:t>
            </a:r>
            <a:endParaRPr kumimoji="0" lang="en-US" sz="2667" b="0" i="0" u="none" strike="noStrike" kern="1200" cap="none" spc="0" normalizeH="0" baseline="0" noProof="0">
              <a:ln>
                <a:noFill/>
              </a:ln>
              <a:solidFill>
                <a:srgbClr val="00AEEF"/>
              </a:solidFill>
              <a:effectLst/>
              <a:uLnTx/>
              <a:uFillTx/>
              <a:latin typeface="Arial"/>
              <a:ea typeface="Arial" charset="0"/>
              <a:cs typeface="Arial" charset="0"/>
            </a:endParaRPr>
          </a:p>
        </p:txBody>
      </p:sp>
      <p:sp>
        <p:nvSpPr>
          <p:cNvPr id="51" name="Title 1">
            <a:extLst>
              <a:ext uri="{FF2B5EF4-FFF2-40B4-BE49-F238E27FC236}">
                <a16:creationId xmlns:a16="http://schemas.microsoft.com/office/drawing/2014/main" id="{A05D6FCE-C110-47ED-8B9A-ACDCCD187BC0}"/>
              </a:ext>
            </a:extLst>
          </p:cNvPr>
          <p:cNvSpPr txBox="1">
            <a:spLocks/>
          </p:cNvSpPr>
          <p:nvPr/>
        </p:nvSpPr>
        <p:spPr>
          <a:xfrm>
            <a:off x="5957285" y="2048437"/>
            <a:ext cx="2637140" cy="546012"/>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667" b="0" i="0" u="none" strike="noStrike" kern="1200" cap="none" spc="0" normalizeH="0" baseline="0" noProof="0" dirty="0">
                <a:ln>
                  <a:noFill/>
                </a:ln>
                <a:solidFill>
                  <a:srgbClr val="00AEEF"/>
                </a:solidFill>
                <a:effectLst/>
                <a:uLnTx/>
                <a:uFillTx/>
                <a:latin typeface="Arial" charset="0"/>
                <a:ea typeface="Arial" charset="0"/>
                <a:cs typeface="Arial" charset="0"/>
              </a:rPr>
              <a:t>Quality Control  </a:t>
            </a:r>
          </a:p>
        </p:txBody>
      </p:sp>
      <p:sp>
        <p:nvSpPr>
          <p:cNvPr id="53" name="Title 1">
            <a:extLst>
              <a:ext uri="{FF2B5EF4-FFF2-40B4-BE49-F238E27FC236}">
                <a16:creationId xmlns:a16="http://schemas.microsoft.com/office/drawing/2014/main" id="{4DF42585-21C2-4799-AAD5-C9F47E86045A}"/>
              </a:ext>
            </a:extLst>
          </p:cNvPr>
          <p:cNvSpPr txBox="1">
            <a:spLocks/>
          </p:cNvSpPr>
          <p:nvPr/>
        </p:nvSpPr>
        <p:spPr>
          <a:xfrm>
            <a:off x="6252849" y="2445131"/>
            <a:ext cx="5337177"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dirty="0">
                <a:solidFill>
                  <a:schemeClr val="tx1"/>
                </a:solidFill>
                <a:latin typeface="Arial"/>
                <a:ea typeface="Arial" charset="0"/>
                <a:cs typeface="Arial"/>
              </a:rPr>
              <a:t>Pre-survey testing</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dirty="0">
                <a:solidFill>
                  <a:prstClr val="black"/>
                </a:solidFill>
                <a:latin typeface="Arial" charset="0"/>
                <a:ea typeface="Arial" charset="0"/>
                <a:cs typeface="Arial" charset="0"/>
              </a:rPr>
              <a:t>Methodological review of instruments</a:t>
            </a:r>
          </a:p>
          <a:p>
            <a:pPr marL="342900" marR="0" lvl="0" indent="-342900" algn="l" defTabSz="685800" rtl="0" eaLnBrk="1" fontAlgn="auto" latinLnBrk="0" hangingPunct="1">
              <a:lnSpc>
                <a:spcPct val="100000"/>
              </a:lnSpc>
              <a:spcBef>
                <a:spcPts val="600"/>
              </a:spcBef>
              <a:spcAft>
                <a:spcPts val="0"/>
              </a:spcAft>
              <a:buClr>
                <a:srgbClr val="00B0F0"/>
              </a:buClr>
              <a:buSzTx/>
              <a:buFont typeface="Arial" panose="020B0604020202020204" pitchFamily="34" charset="0"/>
              <a:buChar char="•"/>
              <a:tabLst/>
              <a:defRPr/>
            </a:pPr>
            <a:r>
              <a:rPr lang="en-US" sz="2000" dirty="0">
                <a:solidFill>
                  <a:prstClr val="black"/>
                </a:solidFill>
                <a:latin typeface="Arial" charset="0"/>
                <a:ea typeface="Arial" charset="0"/>
                <a:cs typeface="Arial" charset="0"/>
              </a:rPr>
              <a:t>Ex-Post facto sample weighting**</a:t>
            </a:r>
          </a:p>
          <a:p>
            <a:pPr marL="0" marR="0" lvl="0" indent="0" algn="l" defTabSz="685800" rtl="0" eaLnBrk="1" fontAlgn="auto" latinLnBrk="0" hangingPunct="1">
              <a:lnSpc>
                <a:spcPct val="900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Arial" charset="0"/>
              <a:ea typeface="Arial" charset="0"/>
              <a:cs typeface="Arial" charset="0"/>
            </a:endParaRPr>
          </a:p>
          <a:p>
            <a:pPr marL="380365" marR="0" lvl="0" indent="-380365" algn="l" defTabSz="685800" rtl="0" eaLnBrk="1" fontAlgn="auto" latinLnBrk="0" hangingPunct="1">
              <a:lnSpc>
                <a:spcPct val="90000"/>
              </a:lnSpc>
              <a:spcBef>
                <a:spcPts val="800"/>
              </a:spcBef>
              <a:spcAft>
                <a:spcPts val="0"/>
              </a:spcAft>
              <a:buClrTx/>
              <a:buSzTx/>
              <a:buFont typeface="Arial" panose="020B0604020202020204" pitchFamily="34" charset="0"/>
              <a:buChar char="•"/>
              <a:tabLst/>
              <a:defRPr/>
            </a:pPr>
            <a:endParaRPr lang="en-US" sz="20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aphicFrame>
        <p:nvGraphicFramePr>
          <p:cNvPr id="56" name="Table 56">
            <a:extLst>
              <a:ext uri="{FF2B5EF4-FFF2-40B4-BE49-F238E27FC236}">
                <a16:creationId xmlns:a16="http://schemas.microsoft.com/office/drawing/2014/main" id="{2B7744AF-5E54-4C28-9270-B50D9347F277}"/>
              </a:ext>
            </a:extLst>
          </p:cNvPr>
          <p:cNvGraphicFramePr>
            <a:graphicFrameLocks noGrp="1"/>
          </p:cNvGraphicFramePr>
          <p:nvPr>
            <p:extLst>
              <p:ext uri="{D42A27DB-BD31-4B8C-83A1-F6EECF244321}">
                <p14:modId xmlns:p14="http://schemas.microsoft.com/office/powerpoint/2010/main" val="3728178716"/>
              </p:ext>
            </p:extLst>
          </p:nvPr>
        </p:nvGraphicFramePr>
        <p:xfrm>
          <a:off x="5955283" y="4201455"/>
          <a:ext cx="6164371" cy="1005840"/>
        </p:xfrm>
        <a:graphic>
          <a:graphicData uri="http://schemas.openxmlformats.org/drawingml/2006/table">
            <a:tbl>
              <a:tblPr firstRow="1" bandRow="1">
                <a:tableStyleId>{C083E6E3-FA7D-4D7B-A595-EF9225AFEA82}</a:tableStyleId>
              </a:tblPr>
              <a:tblGrid>
                <a:gridCol w="1392698">
                  <a:extLst>
                    <a:ext uri="{9D8B030D-6E8A-4147-A177-3AD203B41FA5}">
                      <a16:colId xmlns:a16="http://schemas.microsoft.com/office/drawing/2014/main" val="4094689363"/>
                    </a:ext>
                  </a:extLst>
                </a:gridCol>
                <a:gridCol w="1407279">
                  <a:extLst>
                    <a:ext uri="{9D8B030D-6E8A-4147-A177-3AD203B41FA5}">
                      <a16:colId xmlns:a16="http://schemas.microsoft.com/office/drawing/2014/main" val="1455218656"/>
                    </a:ext>
                  </a:extLst>
                </a:gridCol>
                <a:gridCol w="1085850">
                  <a:extLst>
                    <a:ext uri="{9D8B030D-6E8A-4147-A177-3AD203B41FA5}">
                      <a16:colId xmlns:a16="http://schemas.microsoft.com/office/drawing/2014/main" val="2305891600"/>
                    </a:ext>
                  </a:extLst>
                </a:gridCol>
                <a:gridCol w="2278544">
                  <a:extLst>
                    <a:ext uri="{9D8B030D-6E8A-4147-A177-3AD203B41FA5}">
                      <a16:colId xmlns:a16="http://schemas.microsoft.com/office/drawing/2014/main" val="3930948495"/>
                    </a:ext>
                  </a:extLst>
                </a:gridCol>
              </a:tblGrid>
              <a:tr h="326201">
                <a:tc>
                  <a:txBody>
                    <a:bodyPr/>
                    <a:lstStyle/>
                    <a:p>
                      <a:r>
                        <a:rPr lang="en-US" dirty="0"/>
                        <a:t>Country</a:t>
                      </a:r>
                    </a:p>
                  </a:txBody>
                  <a:tcPr/>
                </a:tc>
                <a:tc>
                  <a:txBody>
                    <a:bodyPr/>
                    <a:lstStyle/>
                    <a:p>
                      <a:r>
                        <a:rPr lang="en-US"/>
                        <a:t>Survey Size</a:t>
                      </a:r>
                    </a:p>
                  </a:txBody>
                  <a:tcPr/>
                </a:tc>
                <a:tc>
                  <a:txBody>
                    <a:bodyPr/>
                    <a:lstStyle/>
                    <a:p>
                      <a:r>
                        <a:rPr lang="en-US"/>
                        <a:t>Modality</a:t>
                      </a:r>
                    </a:p>
                  </a:txBody>
                  <a:tcPr/>
                </a:tc>
                <a:tc>
                  <a:txBody>
                    <a:bodyPr/>
                    <a:lstStyle/>
                    <a:p>
                      <a:r>
                        <a:rPr lang="en-US"/>
                        <a:t>CRA Type</a:t>
                      </a:r>
                    </a:p>
                  </a:txBody>
                  <a:tcPr/>
                </a:tc>
                <a:extLst>
                  <a:ext uri="{0D108BD9-81ED-4DB2-BD59-A6C34878D82A}">
                    <a16:rowId xmlns:a16="http://schemas.microsoft.com/office/drawing/2014/main" val="3079767482"/>
                  </a:ext>
                </a:extLst>
              </a:tr>
              <a:tr h="570851">
                <a:tc>
                  <a:txBody>
                    <a:bodyPr/>
                    <a:lstStyle/>
                    <a:p>
                      <a:r>
                        <a:rPr lang="en-US" i="1" dirty="0"/>
                        <a:t>Nepal</a:t>
                      </a:r>
                    </a:p>
                  </a:txBody>
                  <a:tcPr anchor="ctr"/>
                </a:tc>
                <a:tc>
                  <a:txBody>
                    <a:bodyPr/>
                    <a:lstStyle/>
                    <a:p>
                      <a:r>
                        <a:rPr lang="en-US" dirty="0"/>
                        <a:t>n = 6675</a:t>
                      </a:r>
                    </a:p>
                  </a:txBody>
                  <a:tcPr anchor="ctr"/>
                </a:tc>
                <a:tc>
                  <a:txBody>
                    <a:bodyPr/>
                    <a:lstStyle/>
                    <a:p>
                      <a:r>
                        <a:rPr lang="en-US" dirty="0"/>
                        <a:t>Phone Survey</a:t>
                      </a:r>
                    </a:p>
                  </a:txBody>
                  <a:tcPr anchor="ctr"/>
                </a:tc>
                <a:tc>
                  <a:txBody>
                    <a:bodyPr/>
                    <a:lstStyle/>
                    <a:p>
                      <a:r>
                        <a:rPr lang="en-US" sz="1600" dirty="0"/>
                        <a:t>6 Rounds</a:t>
                      </a:r>
                    </a:p>
                  </a:txBody>
                  <a:tcPr/>
                </a:tc>
                <a:extLst>
                  <a:ext uri="{0D108BD9-81ED-4DB2-BD59-A6C34878D82A}">
                    <a16:rowId xmlns:a16="http://schemas.microsoft.com/office/drawing/2014/main" val="2612428314"/>
                  </a:ext>
                </a:extLst>
              </a:tr>
            </a:tbl>
          </a:graphicData>
        </a:graphic>
      </p:graphicFrame>
      <p:sp>
        <p:nvSpPr>
          <p:cNvPr id="21" name="TextBox 20">
            <a:hlinkClick r:id="rId7"/>
            <a:extLst>
              <a:ext uri="{FF2B5EF4-FFF2-40B4-BE49-F238E27FC236}">
                <a16:creationId xmlns:a16="http://schemas.microsoft.com/office/drawing/2014/main" id="{A7DA8597-C011-4F93-B23D-6EFCFB6B1AF7}"/>
              </a:ext>
            </a:extLst>
          </p:cNvPr>
          <p:cNvSpPr txBox="1"/>
          <p:nvPr/>
        </p:nvSpPr>
        <p:spPr>
          <a:xfrm>
            <a:off x="7225145" y="6338530"/>
            <a:ext cx="4761103" cy="369332"/>
          </a:xfrm>
          <a:prstGeom prst="rect">
            <a:avLst/>
          </a:prstGeom>
          <a:solidFill>
            <a:srgbClr val="FFFFFF">
              <a:lumMod val="95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B0F0"/>
                </a:solidFill>
                <a:effectLst/>
                <a:uLnTx/>
                <a:uFillTx/>
                <a:latin typeface="Arial" panose="020B0604020202020204"/>
              </a:rPr>
              <a:t>Find CRA ESARO Model questionnaire here </a:t>
            </a:r>
          </a:p>
        </p:txBody>
      </p:sp>
      <p:sp>
        <p:nvSpPr>
          <p:cNvPr id="16" name="Footer Placeholder 8">
            <a:extLst>
              <a:ext uri="{FF2B5EF4-FFF2-40B4-BE49-F238E27FC236}">
                <a16:creationId xmlns:a16="http://schemas.microsoft.com/office/drawing/2014/main" id="{D65B3F42-247D-4408-98C9-AB7704EAD87A}"/>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rgbClr val="000000"/>
                </a:solidFill>
                <a:latin typeface="Arial" panose="020B0604020202020204"/>
              </a:rPr>
              <a:pPr/>
              <a:t>5</a:t>
            </a:fld>
            <a:r>
              <a:rPr lang="en-US" sz="1050" dirty="0">
                <a:solidFill>
                  <a:srgbClr val="000000"/>
                </a:solidFill>
                <a:latin typeface="Arial" panose="020B0604020202020204"/>
              </a:rPr>
              <a:t> | Community Rapid Assessment on COVID-19: Nepal</a:t>
            </a:r>
          </a:p>
        </p:txBody>
      </p:sp>
    </p:spTree>
    <p:extLst>
      <p:ext uri="{BB962C8B-B14F-4D97-AF65-F5344CB8AC3E}">
        <p14:creationId xmlns:p14="http://schemas.microsoft.com/office/powerpoint/2010/main" val="165275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Shape 79">
            <a:extLst>
              <a:ext uri="{FF2B5EF4-FFF2-40B4-BE49-F238E27FC236}">
                <a16:creationId xmlns:a16="http://schemas.microsoft.com/office/drawing/2014/main" id="{2E5976DA-89A0-6A42-972B-DFE01306F834}"/>
              </a:ext>
            </a:extLst>
          </p:cNvPr>
          <p:cNvSpPr/>
          <p:nvPr/>
        </p:nvSpPr>
        <p:spPr>
          <a:xfrm>
            <a:off x="445113" y="319650"/>
            <a:ext cx="6095466" cy="48776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4. </a:t>
            </a:r>
            <a:r>
              <a:rPr lang="en-US" sz="2800" b="1" spc="-10" dirty="0">
                <a:solidFill>
                  <a:srgbClr val="00AEEF"/>
                </a:solidFill>
                <a:latin typeface="Arial"/>
                <a:ea typeface="Arial" charset="0"/>
                <a:cs typeface="Arial"/>
                <a:sym typeface="Montserrat-Regular"/>
              </a:rPr>
              <a:t>ANALYTICAL APPROACH</a:t>
            </a:r>
            <a:endParaRPr lang="en-US" sz="2800" b="1" i="0" u="none" strike="noStrike" kern="1200" cap="none" spc="-10" normalizeH="0" baseline="0" noProof="0" dirty="0">
              <a:ln>
                <a:noFill/>
              </a:ln>
              <a:solidFill>
                <a:srgbClr val="00AEEF"/>
              </a:solidFill>
              <a:effectLst/>
              <a:uLnTx/>
              <a:uFillTx/>
              <a:latin typeface="Arial"/>
              <a:ea typeface="Arial" charset="0"/>
              <a:cs typeface="Arial"/>
            </a:endParaRPr>
          </a:p>
        </p:txBody>
      </p:sp>
      <p:sp>
        <p:nvSpPr>
          <p:cNvPr id="3" name="Title 1">
            <a:extLst>
              <a:ext uri="{FF2B5EF4-FFF2-40B4-BE49-F238E27FC236}">
                <a16:creationId xmlns:a16="http://schemas.microsoft.com/office/drawing/2014/main" id="{07D219C6-D6F3-4F95-AFDF-9BC42EF753EB}"/>
              </a:ext>
            </a:extLst>
          </p:cNvPr>
          <p:cNvSpPr txBox="1">
            <a:spLocks/>
          </p:cNvSpPr>
          <p:nvPr/>
        </p:nvSpPr>
        <p:spPr>
          <a:xfrm>
            <a:off x="364819" y="976832"/>
            <a:ext cx="3121331" cy="816903"/>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R="0" lvl="0" algn="l" defTabSz="685800" rtl="0" eaLnBrk="1" fontAlgn="auto" latinLnBrk="0" hangingPunct="1">
              <a:lnSpc>
                <a:spcPct val="90000"/>
              </a:lnSpc>
              <a:spcBef>
                <a:spcPts val="600"/>
              </a:spcBef>
              <a:spcAft>
                <a:spcPts val="0"/>
              </a:spcAft>
              <a:buClrTx/>
              <a:buSzTx/>
              <a:tabLst/>
              <a:defRPr/>
            </a:pPr>
            <a:r>
              <a:rPr kumimoji="0" lang="en-US" sz="2000" b="1" i="0" u="none" strike="noStrike" kern="1200" cap="none" spc="0" normalizeH="0" baseline="0" noProof="0">
                <a:ln>
                  <a:noFill/>
                </a:ln>
                <a:solidFill>
                  <a:srgbClr val="00B0F0"/>
                </a:solidFill>
                <a:effectLst/>
                <a:uLnTx/>
                <a:uFillTx/>
                <a:latin typeface="Arial" charset="0"/>
                <a:ea typeface="Arial" charset="0"/>
                <a:cs typeface="Arial" charset="0"/>
              </a:rPr>
              <a:t>Principles: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Arial" charset="0"/>
                <a:ea typeface="Arial" charset="0"/>
                <a:cs typeface="Arial" charset="0"/>
              </a:rPr>
              <a:t>Rapid deployment</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Key insights focus on behaviors and drivers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2000">
                <a:solidFill>
                  <a:prstClr val="black"/>
                </a:solidFill>
                <a:latin typeface="Arial" charset="0"/>
                <a:ea typeface="Arial" charset="0"/>
                <a:cs typeface="Arial" charset="0"/>
              </a:rPr>
              <a:t>Rigorous but flexible approach (</a:t>
            </a:r>
            <a:r>
              <a:rPr lang="en-US" sz="1600">
                <a:solidFill>
                  <a:prstClr val="black"/>
                </a:solidFill>
                <a:latin typeface="Arial" charset="0"/>
                <a:ea typeface="Arial" charset="0"/>
                <a:cs typeface="Arial" charset="0"/>
              </a:rPr>
              <a:t>including exploratory and non-parametric approaches</a:t>
            </a:r>
            <a:r>
              <a:rPr lang="en-US" sz="2000">
                <a:solidFill>
                  <a:prstClr val="black"/>
                </a:solidFill>
                <a:latin typeface="Arial" charset="0"/>
                <a:ea typeface="Arial" charset="0"/>
                <a:cs typeface="Arial" charset="0"/>
              </a:rPr>
              <a:t>)</a:t>
            </a: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20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 name="Title 1">
            <a:extLst>
              <a:ext uri="{FF2B5EF4-FFF2-40B4-BE49-F238E27FC236}">
                <a16:creationId xmlns:a16="http://schemas.microsoft.com/office/drawing/2014/main" id="{5895069D-247C-4C26-AFA9-5BE71EA78504}"/>
              </a:ext>
            </a:extLst>
          </p:cNvPr>
          <p:cNvSpPr txBox="1">
            <a:spLocks/>
          </p:cNvSpPr>
          <p:nvPr/>
        </p:nvSpPr>
        <p:spPr>
          <a:xfrm>
            <a:off x="364819" y="3554730"/>
            <a:ext cx="2995601" cy="816903"/>
          </a:xfrm>
          <a:prstGeom prst="rect">
            <a:avLst/>
          </a:prstGeom>
          <a:noFill/>
        </p:spPr>
        <p:txBody>
          <a:bodyPr lIns="0" tIns="0" rIns="0" bIns="0" anchor="t"/>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a:spcBef>
                <a:spcPts val="600"/>
              </a:spcBef>
              <a:defRPr/>
            </a:pPr>
            <a:r>
              <a:rPr kumimoji="0" lang="en-US" sz="2000" b="1" i="0" u="none" strike="noStrike" kern="1200" cap="none" spc="0" normalizeH="0" baseline="0" noProof="0">
                <a:ln>
                  <a:noFill/>
                </a:ln>
                <a:solidFill>
                  <a:srgbClr val="00B0F0"/>
                </a:solidFill>
                <a:effectLst/>
                <a:uLnTx/>
                <a:uFillTx/>
                <a:latin typeface="Arial"/>
                <a:ea typeface="Arial" charset="0"/>
                <a:cs typeface="Arial"/>
              </a:rPr>
              <a:t>For this review</a:t>
            </a:r>
            <a:r>
              <a:rPr lang="en-US" sz="2000" b="1">
                <a:solidFill>
                  <a:srgbClr val="00B0F0"/>
                </a:solidFill>
                <a:latin typeface="Arial"/>
                <a:ea typeface="Arial" charset="0"/>
                <a:cs typeface="Arial"/>
              </a:rPr>
              <a:t>, we will:</a:t>
            </a:r>
            <a:endParaRPr kumimoji="0" lang="en-US" sz="2000" b="1" i="0" u="none" strike="noStrike" kern="1200" cap="none" spc="0" normalizeH="0" baseline="0" noProof="0">
              <a:ln>
                <a:noFill/>
              </a:ln>
              <a:solidFill>
                <a:srgbClr val="00B0F0"/>
              </a:solidFill>
              <a:effectLst/>
              <a:uLnTx/>
              <a:uFillTx/>
              <a:latin typeface="Arial"/>
              <a:ea typeface="Arial" charset="0"/>
              <a:cs typeface="Arial" charset="0"/>
            </a:endParaRPr>
          </a:p>
          <a:p>
            <a:pPr marL="342900" indent="-342900">
              <a:spcBef>
                <a:spcPts val="600"/>
              </a:spcBef>
              <a:buClr>
                <a:srgbClr val="00B0F0"/>
              </a:buClr>
              <a:buFont typeface="Arial" panose="020B0604020202020204" pitchFamily="34" charset="0"/>
              <a:buChar char="•"/>
              <a:defRPr/>
            </a:pPr>
            <a:r>
              <a:rPr lang="en-US" sz="2000">
                <a:solidFill>
                  <a:schemeClr val="bg1"/>
                </a:solidFill>
                <a:latin typeface="Arial"/>
                <a:ea typeface="Arial" charset="0"/>
                <a:cs typeface="Arial"/>
              </a:rPr>
              <a:t>Focus</a:t>
            </a:r>
            <a:r>
              <a:rPr kumimoji="0" lang="en-US" sz="2000" b="0" i="0" u="none" strike="noStrike" kern="1200" cap="none" spc="0" normalizeH="0" baseline="0" noProof="0">
                <a:ln>
                  <a:noFill/>
                </a:ln>
                <a:solidFill>
                  <a:schemeClr val="bg1"/>
                </a:solidFill>
                <a:effectLst/>
                <a:uLnTx/>
                <a:uFillTx/>
                <a:latin typeface="Arial"/>
                <a:ea typeface="Arial" charset="0"/>
                <a:cs typeface="Arial"/>
              </a:rPr>
              <a:t> on key </a:t>
            </a:r>
            <a:r>
              <a:rPr lang="en-US" sz="2000">
                <a:solidFill>
                  <a:schemeClr val="bg1"/>
                </a:solidFill>
                <a:latin typeface="Arial"/>
                <a:ea typeface="Arial" charset="0"/>
                <a:cs typeface="Arial"/>
              </a:rPr>
              <a:t>variables and look at comparisons across countries and groups</a:t>
            </a:r>
            <a:endParaRPr lang="en-US" sz="2000" b="0" u="none" strike="noStrike" kern="1200" cap="none" spc="0" normalizeH="0" baseline="0" noProof="0">
              <a:ln>
                <a:noFill/>
              </a:ln>
              <a:solidFill>
                <a:schemeClr val="bg1"/>
              </a:solidFill>
              <a:effectLst/>
              <a:uLnTx/>
              <a:uFillTx/>
              <a:latin typeface="Arial"/>
              <a:ea typeface="Arial" charset="0"/>
              <a:cs typeface="Arial" charset="0"/>
            </a:endParaRPr>
          </a:p>
          <a:p>
            <a:pPr marL="342900" indent="-342900">
              <a:spcBef>
                <a:spcPts val="600"/>
              </a:spcBef>
              <a:buClr>
                <a:srgbClr val="00B0F0"/>
              </a:buClr>
              <a:buFont typeface="Arial" panose="020B0604020202020204" pitchFamily="34" charset="0"/>
              <a:buChar char="•"/>
              <a:defRPr/>
            </a:pPr>
            <a:r>
              <a:rPr lang="en-US" sz="2000">
                <a:solidFill>
                  <a:schemeClr val="bg1"/>
                </a:solidFill>
                <a:latin typeface="Arial"/>
                <a:ea typeface="Arial" charset="0"/>
                <a:cs typeface="Arial"/>
              </a:rPr>
              <a:t>Highlight insights for program application </a:t>
            </a:r>
            <a:endParaRPr lang="en-US" sz="2000">
              <a:solidFill>
                <a:schemeClr val="bg1"/>
              </a:solidFill>
              <a:latin typeface="Arial" charset="0"/>
              <a:ea typeface="Arial" charset="0"/>
              <a:cs typeface="Arial" charset="0"/>
            </a:endParaRPr>
          </a:p>
          <a:p>
            <a:pPr marR="0" lvl="0" algn="l" defTabSz="685800" rtl="0" eaLnBrk="1" fontAlgn="auto" latinLnBrk="0" hangingPunct="1">
              <a:lnSpc>
                <a:spcPct val="90000"/>
              </a:lnSpc>
              <a:spcBef>
                <a:spcPts val="600"/>
              </a:spcBef>
              <a:spcAft>
                <a:spcPts val="0"/>
              </a:spcAft>
              <a:buClrTx/>
              <a:buSzTx/>
              <a:tabLst/>
              <a:defRPr/>
            </a:pPr>
            <a:endParaRPr lang="en-US" sz="2000">
              <a:solidFill>
                <a:srgbClr val="00B0F0"/>
              </a:solidFill>
              <a:latin typeface="Arial"/>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00B0F0"/>
              </a:solidFill>
              <a:effectLst/>
              <a:highlight>
                <a:srgbClr val="000000"/>
              </a:highlight>
              <a:uLnTx/>
              <a:uFillTx/>
              <a:latin typeface="Arial" charset="0"/>
              <a:ea typeface="Arial" charset="0"/>
              <a:cs typeface="Arial" charset="0"/>
            </a:endParaRPr>
          </a:p>
        </p:txBody>
      </p:sp>
      <p:pic>
        <p:nvPicPr>
          <p:cNvPr id="1026" name="Picture 2">
            <a:extLst>
              <a:ext uri="{FF2B5EF4-FFF2-40B4-BE49-F238E27FC236}">
                <a16:creationId xmlns:a16="http://schemas.microsoft.com/office/drawing/2014/main" id="{C1E57021-0756-4C24-A825-F1A669D4D0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28" t="4423" r="4153" b="5561"/>
          <a:stretch/>
        </p:blipFill>
        <p:spPr bwMode="auto">
          <a:xfrm>
            <a:off x="3486150" y="1422325"/>
            <a:ext cx="8619893" cy="40133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hlinkClick r:id="rId4"/>
            <a:extLst>
              <a:ext uri="{FF2B5EF4-FFF2-40B4-BE49-F238E27FC236}">
                <a16:creationId xmlns:a16="http://schemas.microsoft.com/office/drawing/2014/main" id="{52FDFA2E-67F5-460F-A5C4-FB1DA23C081B}"/>
              </a:ext>
            </a:extLst>
          </p:cNvPr>
          <p:cNvSpPr txBox="1"/>
          <p:nvPr/>
        </p:nvSpPr>
        <p:spPr>
          <a:xfrm>
            <a:off x="8697432" y="5681255"/>
            <a:ext cx="3164504" cy="369332"/>
          </a:xfrm>
          <a:prstGeom prst="rect">
            <a:avLst/>
          </a:prstGeom>
          <a:solidFill>
            <a:schemeClr val="tx2">
              <a:lumMod val="95000"/>
            </a:schemeClr>
          </a:solidFill>
        </p:spPr>
        <p:txBody>
          <a:bodyPr wrap="square" rtlCol="0">
            <a:spAutoFit/>
          </a:bodyPr>
          <a:lstStyle/>
          <a:p>
            <a:pPr algn="ctr"/>
            <a:r>
              <a:rPr lang="en-US">
                <a:solidFill>
                  <a:srgbClr val="00B0F0"/>
                </a:solidFill>
              </a:rPr>
              <a:t>Find CRA Analytic Plan here </a:t>
            </a:r>
          </a:p>
        </p:txBody>
      </p:sp>
      <p:sp>
        <p:nvSpPr>
          <p:cNvPr id="8" name="Footer Placeholder 8">
            <a:extLst>
              <a:ext uri="{FF2B5EF4-FFF2-40B4-BE49-F238E27FC236}">
                <a16:creationId xmlns:a16="http://schemas.microsoft.com/office/drawing/2014/main" id="{8278B6F5-6C02-4577-BB84-599F67EC3F1B}"/>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6</a:t>
            </a:fld>
            <a:r>
              <a:rPr lang="en-US" sz="1050" dirty="0">
                <a:solidFill>
                  <a:schemeClr val="bg1"/>
                </a:solidFill>
              </a:rPr>
              <a:t> | Community Rapid Assessment on COVID-19: Nepal</a:t>
            </a:r>
          </a:p>
        </p:txBody>
      </p:sp>
    </p:spTree>
    <p:extLst>
      <p:ext uri="{BB962C8B-B14F-4D97-AF65-F5344CB8AC3E}">
        <p14:creationId xmlns:p14="http://schemas.microsoft.com/office/powerpoint/2010/main" val="3331490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Shape 79">
            <a:extLst>
              <a:ext uri="{FF2B5EF4-FFF2-40B4-BE49-F238E27FC236}">
                <a16:creationId xmlns:a16="http://schemas.microsoft.com/office/drawing/2014/main" id="{2E5976DA-89A0-6A42-972B-DFE01306F834}"/>
              </a:ext>
            </a:extLst>
          </p:cNvPr>
          <p:cNvSpPr/>
          <p:nvPr/>
        </p:nvSpPr>
        <p:spPr>
          <a:xfrm>
            <a:off x="271734" y="341437"/>
            <a:ext cx="3221364" cy="100764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ts val="4120"/>
              </a:lnSpc>
              <a:spcBef>
                <a:spcPts val="0"/>
              </a:spcBef>
              <a:spcAft>
                <a:spcPts val="0"/>
              </a:spcAft>
              <a:buClrTx/>
              <a:buSzTx/>
              <a:buFontTx/>
              <a:buNone/>
              <a:tabLst/>
              <a:defRPr sz="1800"/>
            </a:pPr>
            <a:r>
              <a:rPr kumimoji="0" lang="en-US" sz="3000" b="1" i="0" u="none" strike="noStrike" kern="1200" cap="none" spc="-10" normalizeH="0" baseline="0" noProof="0" dirty="0">
                <a:ln>
                  <a:noFill/>
                </a:ln>
                <a:solidFill>
                  <a:srgbClr val="00AEEF"/>
                </a:solidFill>
                <a:effectLst/>
                <a:uLnTx/>
                <a:uFillTx/>
                <a:latin typeface="Arial" charset="0"/>
                <a:ea typeface="Arial" charset="0"/>
                <a:cs typeface="Arial" charset="0"/>
                <a:sym typeface="Montserrat-Regular"/>
              </a:rPr>
              <a:t>5. MAIN QUESTIONS</a:t>
            </a:r>
          </a:p>
        </p:txBody>
      </p:sp>
      <p:sp>
        <p:nvSpPr>
          <p:cNvPr id="2" name="Title 1">
            <a:extLst>
              <a:ext uri="{FF2B5EF4-FFF2-40B4-BE49-F238E27FC236}">
                <a16:creationId xmlns:a16="http://schemas.microsoft.com/office/drawing/2014/main" id="{365C70B9-B016-45A9-A64F-11F9BF960BDA}"/>
              </a:ext>
            </a:extLst>
          </p:cNvPr>
          <p:cNvSpPr txBox="1">
            <a:spLocks/>
          </p:cNvSpPr>
          <p:nvPr/>
        </p:nvSpPr>
        <p:spPr>
          <a:xfrm>
            <a:off x="269594" y="1934618"/>
            <a:ext cx="2212349" cy="1863659"/>
          </a:xfrm>
          <a:prstGeom prst="rect">
            <a:avLst/>
          </a:prstGeom>
          <a:noFill/>
        </p:spPr>
        <p:txBody>
          <a:bodyPr lIns="0" tIns="0" rIns="0" bIns="0"/>
          <a:lstStyle>
            <a:lvl1pPr algn="l" defTabSz="685800" rtl="0" eaLnBrk="1" latinLnBrk="0" hangingPunct="1">
              <a:lnSpc>
                <a:spcPct val="90000"/>
              </a:lnSpc>
              <a:spcBef>
                <a:spcPct val="0"/>
              </a:spcBef>
              <a:buNone/>
              <a:defRPr sz="3600" kern="1200">
                <a:solidFill>
                  <a:srgbClr val="0099FF"/>
                </a:solidFill>
                <a:latin typeface="+mj-lt"/>
                <a:ea typeface="+mj-ea"/>
                <a:cs typeface="+mj-cs"/>
              </a:defRPr>
            </a:lvl1pPr>
          </a:lstStyle>
          <a:p>
            <a:pPr marR="0" lvl="0" algn="l" defTabSz="685800" rtl="0" eaLnBrk="1" fontAlgn="auto" latinLnBrk="0" hangingPunct="1">
              <a:lnSpc>
                <a:spcPct val="90000"/>
              </a:lnSpc>
              <a:spcBef>
                <a:spcPts val="600"/>
              </a:spcBef>
              <a:spcAft>
                <a:spcPts val="0"/>
              </a:spcAft>
              <a:buClrTx/>
              <a:buSzTx/>
              <a:tabLst/>
              <a:defRPr/>
            </a:pPr>
            <a:r>
              <a:rPr lang="en-US" sz="1800" b="1">
                <a:solidFill>
                  <a:prstClr val="black"/>
                </a:solidFill>
                <a:latin typeface="Arial" charset="0"/>
                <a:ea typeface="Arial" charset="0"/>
                <a:cs typeface="Arial" charset="0"/>
              </a:rPr>
              <a:t>For these early results, we will:</a:t>
            </a:r>
          </a:p>
          <a:p>
            <a:pPr marR="0" lvl="0" algn="l" defTabSz="685800" rtl="0" eaLnBrk="1" fontAlgn="auto" latinLnBrk="0" hangingPunct="1">
              <a:lnSpc>
                <a:spcPct val="90000"/>
              </a:lnSpc>
              <a:spcBef>
                <a:spcPts val="600"/>
              </a:spcBef>
              <a:spcAft>
                <a:spcPts val="0"/>
              </a:spcAft>
              <a:buClrTx/>
              <a:buSzTx/>
              <a:tabLst/>
              <a:defRPr/>
            </a:pPr>
            <a:endParaRPr kumimoji="0" lang="en-US" sz="1800" b="1" i="0" u="none" strike="noStrike" kern="1200" cap="none" spc="0" normalizeH="0" baseline="0" noProof="0">
              <a:ln>
                <a:noFill/>
              </a:ln>
              <a:solidFill>
                <a:prstClr val="black"/>
              </a:solidFill>
              <a:effectLst/>
              <a:uLnTx/>
              <a:uFillTx/>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Review selected key findings</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Compare across countries, where possible</a:t>
            </a:r>
          </a:p>
          <a:p>
            <a:pPr marL="342900" marR="0" lvl="0" indent="-342900" algn="l" defTabSz="685800" rtl="0" eaLnBrk="1" fontAlgn="auto" latinLnBrk="0" hangingPunct="1">
              <a:lnSpc>
                <a:spcPct val="90000"/>
              </a:lnSpc>
              <a:spcBef>
                <a:spcPts val="600"/>
              </a:spcBef>
              <a:spcAft>
                <a:spcPts val="0"/>
              </a:spcAft>
              <a:buClr>
                <a:srgbClr val="00B0F0"/>
              </a:buClr>
              <a:buSzTx/>
              <a:buFont typeface="Arial" panose="020B0604020202020204" pitchFamily="34" charset="0"/>
              <a:buChar char="•"/>
              <a:tabLst/>
              <a:defRPr/>
            </a:pPr>
            <a:r>
              <a:rPr lang="en-US" sz="1800">
                <a:solidFill>
                  <a:prstClr val="black"/>
                </a:solidFill>
                <a:latin typeface="Arial" charset="0"/>
                <a:ea typeface="Arial" charset="0"/>
                <a:cs typeface="Arial" charset="0"/>
              </a:rPr>
              <a:t>Highlight insights and areas for further analyses</a:t>
            </a: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18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lang="en-US" sz="1800">
              <a:solidFill>
                <a:prstClr val="black"/>
              </a:solidFill>
              <a:latin typeface="Arial" charset="0"/>
              <a:ea typeface="Arial" charset="0"/>
              <a:cs typeface="Arial" charset="0"/>
            </a:endParaRPr>
          </a:p>
          <a:p>
            <a:pPr marL="342900" marR="0" lvl="0" indent="-342900" algn="l" defTabSz="685800" rtl="0" eaLnBrk="1" fontAlgn="auto" latinLnBrk="0" hangingPunct="1">
              <a:lnSpc>
                <a:spcPct val="90000"/>
              </a:lnSpc>
              <a:spcBef>
                <a:spcPts val="6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pic>
        <p:nvPicPr>
          <p:cNvPr id="5122" name="Picture 2">
            <a:extLst>
              <a:ext uri="{FF2B5EF4-FFF2-40B4-BE49-F238E27FC236}">
                <a16:creationId xmlns:a16="http://schemas.microsoft.com/office/drawing/2014/main" id="{EE776AD1-BD0B-4C1A-A17C-690676748A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291" t="5960" r="4490" b="4375"/>
          <a:stretch/>
        </p:blipFill>
        <p:spPr bwMode="auto">
          <a:xfrm>
            <a:off x="2615376" y="242047"/>
            <a:ext cx="9431845" cy="5954086"/>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8">
            <a:extLst>
              <a:ext uri="{FF2B5EF4-FFF2-40B4-BE49-F238E27FC236}">
                <a16:creationId xmlns:a16="http://schemas.microsoft.com/office/drawing/2014/main" id="{5BB1801B-F3CF-4406-95CC-4BF48D5AA755}"/>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7</a:t>
            </a:fld>
            <a:r>
              <a:rPr lang="en-US" sz="1050" dirty="0">
                <a:solidFill>
                  <a:schemeClr val="bg1"/>
                </a:solidFill>
              </a:rPr>
              <a:t> | Community Rapid Assessment on COVID-19: Nepal</a:t>
            </a:r>
          </a:p>
        </p:txBody>
      </p:sp>
    </p:spTree>
    <p:extLst>
      <p:ext uri="{BB962C8B-B14F-4D97-AF65-F5344CB8AC3E}">
        <p14:creationId xmlns:p14="http://schemas.microsoft.com/office/powerpoint/2010/main" val="2438089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D8366767-CD2E-4CAA-80FA-9E74EBE7BF6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2970" r="22970"/>
          <a:stretch>
            <a:fillRect/>
          </a:stretch>
        </p:blipFill>
        <p:spPr>
          <a:xfrm>
            <a:off x="6716713" y="0"/>
            <a:ext cx="5475287" cy="6858000"/>
          </a:xfrm>
          <a:solidFill>
            <a:schemeClr val="bg2"/>
          </a:solidFill>
        </p:spPr>
      </p:pic>
      <p:sp>
        <p:nvSpPr>
          <p:cNvPr id="9" name="TextBox 8">
            <a:extLst>
              <a:ext uri="{FF2B5EF4-FFF2-40B4-BE49-F238E27FC236}">
                <a16:creationId xmlns:a16="http://schemas.microsoft.com/office/drawing/2014/main" id="{29F7E11C-0E61-2342-B8D7-04276CA5BB27}"/>
              </a:ext>
            </a:extLst>
          </p:cNvPr>
          <p:cNvSpPr txBox="1"/>
          <p:nvPr/>
        </p:nvSpPr>
        <p:spPr>
          <a:xfrm rot="16200000">
            <a:off x="11049000" y="5230001"/>
            <a:ext cx="1905000" cy="2286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alpha val="40000"/>
                  </a:srgbClr>
                </a:solidFill>
                <a:effectLst/>
                <a:uLnTx/>
                <a:uFillTx/>
                <a:latin typeface="Arial" panose="020B0604020202020204"/>
                <a:ea typeface="+mn-ea"/>
                <a:cs typeface="+mn-cs"/>
              </a:rPr>
              <a:t>© UNICEF/PHOTO CREDIT</a:t>
            </a:r>
          </a:p>
        </p:txBody>
      </p:sp>
      <p:sp>
        <p:nvSpPr>
          <p:cNvPr id="7" name="Shape 79">
            <a:extLst>
              <a:ext uri="{FF2B5EF4-FFF2-40B4-BE49-F238E27FC236}">
                <a16:creationId xmlns:a16="http://schemas.microsoft.com/office/drawing/2014/main" id="{FACBBF00-52F6-B54D-8EE1-FD215EDB8134}"/>
              </a:ext>
            </a:extLst>
          </p:cNvPr>
          <p:cNvSpPr/>
          <p:nvPr/>
        </p:nvSpPr>
        <p:spPr>
          <a:xfrm>
            <a:off x="816145" y="663578"/>
            <a:ext cx="5204032" cy="172354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2800" b="1" i="0" u="none" strike="noStrike" kern="1200" cap="none" spc="-10" normalizeH="0" baseline="0" noProof="0" dirty="0">
                <a:ln>
                  <a:noFill/>
                </a:ln>
                <a:solidFill>
                  <a:srgbClr val="00AEEF"/>
                </a:solidFill>
                <a:effectLst/>
                <a:uLnTx/>
                <a:uFillTx/>
                <a:latin typeface="Arial" charset="0"/>
                <a:ea typeface="Arial" charset="0"/>
                <a:cs typeface="Arial" charset="0"/>
                <a:sym typeface="Montserrat-Regular"/>
              </a:rPr>
              <a:t>6. EARLY FINDINGS:  </a:t>
            </a:r>
          </a:p>
          <a:p>
            <a:pPr marL="0" marR="0" lvl="0" indent="0" algn="l" defTabSz="914400" rtl="0" eaLnBrk="1" fontAlgn="auto" latinLnBrk="0" hangingPunct="1">
              <a:lnSpc>
                <a:spcPct val="100000"/>
              </a:lnSpc>
              <a:spcBef>
                <a:spcPts val="0"/>
              </a:spcBef>
              <a:spcAft>
                <a:spcPts val="0"/>
              </a:spcAft>
              <a:buClrTx/>
              <a:buSzTx/>
              <a:buFontTx/>
              <a:buNone/>
              <a:tabLst/>
              <a:defRPr sz="1800"/>
            </a:pPr>
            <a:r>
              <a:rPr kumimoji="0" lang="en-US" sz="2800" i="0" u="none" strike="noStrike" kern="1200" cap="none" spc="-10" normalizeH="0" baseline="0" noProof="0" dirty="0">
                <a:ln>
                  <a:noFill/>
                </a:ln>
                <a:solidFill>
                  <a:srgbClr val="00AEEF"/>
                </a:solidFill>
                <a:effectLst/>
                <a:uLnTx/>
                <a:uFillTx/>
                <a:latin typeface="Arial" charset="0"/>
                <a:ea typeface="Arial" charset="0"/>
                <a:cs typeface="Arial" charset="0"/>
                <a:sym typeface="Montserrat-Regular"/>
              </a:rPr>
              <a:t>What are the current behavioral practices taking place in relation to COVID-19?</a:t>
            </a:r>
          </a:p>
        </p:txBody>
      </p:sp>
      <p:sp>
        <p:nvSpPr>
          <p:cNvPr id="8" name="Footer Placeholder 8">
            <a:extLst>
              <a:ext uri="{FF2B5EF4-FFF2-40B4-BE49-F238E27FC236}">
                <a16:creationId xmlns:a16="http://schemas.microsoft.com/office/drawing/2014/main" id="{7367AC50-C3C6-4399-8270-C59A9969FE0C}"/>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8</a:t>
            </a:fld>
            <a:r>
              <a:rPr lang="en-US" sz="1050" dirty="0">
                <a:solidFill>
                  <a:schemeClr val="bg1"/>
                </a:solidFill>
              </a:rPr>
              <a:t> | Community Rapid Assessment on COVID-19: Nepal</a:t>
            </a:r>
          </a:p>
        </p:txBody>
      </p:sp>
    </p:spTree>
    <p:extLst>
      <p:ext uri="{BB962C8B-B14F-4D97-AF65-F5344CB8AC3E}">
        <p14:creationId xmlns:p14="http://schemas.microsoft.com/office/powerpoint/2010/main" val="2776799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FF0FCA-F6E3-5048-B9EF-A3FB1832C833}"/>
              </a:ext>
            </a:extLst>
          </p:cNvPr>
          <p:cNvSpPr txBox="1"/>
          <p:nvPr/>
        </p:nvSpPr>
        <p:spPr>
          <a:xfrm>
            <a:off x="5421086" y="7135586"/>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Shape 79">
            <a:extLst>
              <a:ext uri="{FF2B5EF4-FFF2-40B4-BE49-F238E27FC236}">
                <a16:creationId xmlns:a16="http://schemas.microsoft.com/office/drawing/2014/main" id="{103460C7-8899-BD41-9F35-8CAEC245DDFC}"/>
              </a:ext>
            </a:extLst>
          </p:cNvPr>
          <p:cNvSpPr/>
          <p:nvPr/>
        </p:nvSpPr>
        <p:spPr>
          <a:xfrm>
            <a:off x="356766" y="233165"/>
            <a:ext cx="10703136" cy="47609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t">
            <a:spAutoFit/>
          </a:bodyPr>
          <a:lstStyle/>
          <a:p>
            <a:pPr>
              <a:lnSpc>
                <a:spcPts val="4120"/>
              </a:lnSpc>
              <a:defRPr sz="1800"/>
            </a:pPr>
            <a:r>
              <a:rPr kumimoji="0" lang="en-US" sz="2800" b="1" i="0" u="none" strike="noStrike" kern="1200" cap="none" spc="-10" normalizeH="0" baseline="0" noProof="0" dirty="0">
                <a:ln>
                  <a:noFill/>
                </a:ln>
                <a:solidFill>
                  <a:srgbClr val="00AEEF"/>
                </a:solidFill>
                <a:effectLst/>
                <a:uLnTx/>
                <a:uFillTx/>
                <a:latin typeface="Arial"/>
                <a:ea typeface="Arial" charset="0"/>
                <a:cs typeface="Arial"/>
                <a:sym typeface="Montserrat-Regular"/>
              </a:rPr>
              <a:t>DEMOGRAPHICS</a:t>
            </a:r>
            <a:endParaRPr lang="en-US" sz="2800" b="1" i="0" u="none" strike="noStrike" kern="1200" cap="none" spc="-10" normalizeH="0" baseline="0" noProof="0" dirty="0">
              <a:ln>
                <a:noFill/>
              </a:ln>
              <a:solidFill>
                <a:srgbClr val="00AEEF"/>
              </a:solidFill>
              <a:effectLst/>
              <a:uLnTx/>
              <a:uFillTx/>
              <a:latin typeface="Arial"/>
              <a:ea typeface="Arial" charset="0"/>
              <a:cs typeface="Arial"/>
            </a:endParaRPr>
          </a:p>
        </p:txBody>
      </p:sp>
      <p:sp>
        <p:nvSpPr>
          <p:cNvPr id="2" name="Footer Placeholder 1">
            <a:extLst>
              <a:ext uri="{FF2B5EF4-FFF2-40B4-BE49-F238E27FC236}">
                <a16:creationId xmlns:a16="http://schemas.microsoft.com/office/drawing/2014/main" id="{173992EC-93B8-45D4-B02C-1E8C145D628C}"/>
              </a:ext>
            </a:extLst>
          </p:cNvPr>
          <p:cNvSpPr>
            <a:spLocks noGrp="1"/>
          </p:cNvSpPr>
          <p:nvPr>
            <p:ph type="ftr" sz="quarter" idx="11"/>
          </p:nvPr>
        </p:nvSpPr>
        <p:spPr/>
        <p:txBody>
          <a:bodyPr/>
          <a:lstStyle/>
          <a:p>
            <a:r>
              <a:rPr lang="en-US"/>
              <a:t>Community Rapid Assessment on COVID: 3 Countries in ESAR</a:t>
            </a:r>
          </a:p>
        </p:txBody>
      </p:sp>
      <p:sp>
        <p:nvSpPr>
          <p:cNvPr id="5" name="Slide Number Placeholder 4">
            <a:extLst>
              <a:ext uri="{FF2B5EF4-FFF2-40B4-BE49-F238E27FC236}">
                <a16:creationId xmlns:a16="http://schemas.microsoft.com/office/drawing/2014/main" id="{E2675AF3-D75B-4E76-803F-F023BBCF4404}"/>
              </a:ext>
            </a:extLst>
          </p:cNvPr>
          <p:cNvSpPr>
            <a:spLocks noGrp="1"/>
          </p:cNvSpPr>
          <p:nvPr>
            <p:ph type="sldNum" sz="quarter" idx="12"/>
          </p:nvPr>
        </p:nvSpPr>
        <p:spPr/>
        <p:txBody>
          <a:bodyPr/>
          <a:lstStyle/>
          <a:p>
            <a:fld id="{969B71CF-2512-DC4F-80BD-DF39A63C0657}" type="slidenum">
              <a:rPr lang="en-US" smtClean="0"/>
              <a:t>9</a:t>
            </a:fld>
            <a:endParaRPr lang="en-US"/>
          </a:p>
        </p:txBody>
      </p:sp>
      <p:sp>
        <p:nvSpPr>
          <p:cNvPr id="11" name="Footer Placeholder 8">
            <a:extLst>
              <a:ext uri="{FF2B5EF4-FFF2-40B4-BE49-F238E27FC236}">
                <a16:creationId xmlns:a16="http://schemas.microsoft.com/office/drawing/2014/main" id="{C110EFAF-6AEC-45FA-91D0-D4F75954F086}"/>
              </a:ext>
            </a:extLst>
          </p:cNvPr>
          <p:cNvSpPr txBox="1">
            <a:spLocks/>
          </p:cNvSpPr>
          <p:nvPr/>
        </p:nvSpPr>
        <p:spPr>
          <a:xfrm>
            <a:off x="122554" y="6410419"/>
            <a:ext cx="4679023"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CB4611-D421-484E-A60E-4B85F587F4FA}" type="slidenum">
              <a:rPr lang="en-US" sz="1050" smtClean="0">
                <a:solidFill>
                  <a:schemeClr val="bg1"/>
                </a:solidFill>
              </a:rPr>
              <a:t>9</a:t>
            </a:fld>
            <a:r>
              <a:rPr lang="en-US" sz="1050" dirty="0">
                <a:solidFill>
                  <a:schemeClr val="bg1"/>
                </a:solidFill>
              </a:rPr>
              <a:t> | Community Rapid Assessment on COVID-19: Nepal</a:t>
            </a:r>
          </a:p>
        </p:txBody>
      </p:sp>
      <p:pic>
        <p:nvPicPr>
          <p:cNvPr id="15" name="Picture 14" descr="Nepal_files/figure-pptx/unnamed-chunk-14-1.png">
            <a:extLst>
              <a:ext uri="{FF2B5EF4-FFF2-40B4-BE49-F238E27FC236}">
                <a16:creationId xmlns:a16="http://schemas.microsoft.com/office/drawing/2014/main" id="{E52A7091-D11D-488E-9484-17B41BBA4E98}"/>
              </a:ext>
            </a:extLst>
          </p:cNvPr>
          <p:cNvPicPr>
            <a:picLocks noGrp="1" noChangeAspect="1"/>
          </p:cNvPicPr>
          <p:nvPr/>
        </p:nvPicPr>
        <p:blipFill>
          <a:blip r:embed="rId3"/>
          <a:stretch>
            <a:fillRect/>
          </a:stretch>
        </p:blipFill>
        <p:spPr bwMode="auto">
          <a:xfrm>
            <a:off x="6430755" y="441010"/>
            <a:ext cx="5014612" cy="3010459"/>
          </a:xfrm>
          <a:prstGeom prst="rect">
            <a:avLst/>
          </a:prstGeom>
          <a:noFill/>
          <a:ln w="9525">
            <a:noFill/>
            <a:headEnd/>
            <a:tailEnd/>
          </a:ln>
        </p:spPr>
      </p:pic>
      <p:pic>
        <p:nvPicPr>
          <p:cNvPr id="16" name="Picture 15" descr="Nepal_files/figure-pptx/unnamed-chunk-17-1.png">
            <a:extLst>
              <a:ext uri="{FF2B5EF4-FFF2-40B4-BE49-F238E27FC236}">
                <a16:creationId xmlns:a16="http://schemas.microsoft.com/office/drawing/2014/main" id="{69EFD03E-33DF-46F3-8C0B-E0F395310736}"/>
              </a:ext>
            </a:extLst>
          </p:cNvPr>
          <p:cNvPicPr>
            <a:picLocks noGrp="1" noChangeAspect="1"/>
          </p:cNvPicPr>
          <p:nvPr/>
        </p:nvPicPr>
        <p:blipFill>
          <a:blip r:embed="rId4"/>
          <a:stretch>
            <a:fillRect/>
          </a:stretch>
        </p:blipFill>
        <p:spPr bwMode="auto">
          <a:xfrm>
            <a:off x="6430754" y="3711016"/>
            <a:ext cx="5014613" cy="3010459"/>
          </a:xfrm>
          <a:prstGeom prst="rect">
            <a:avLst/>
          </a:prstGeom>
          <a:noFill/>
          <a:ln w="9525">
            <a:noFill/>
            <a:headEnd/>
            <a:tailEnd/>
          </a:ln>
        </p:spPr>
      </p:pic>
      <p:pic>
        <p:nvPicPr>
          <p:cNvPr id="6" name="Picture 5">
            <a:extLst>
              <a:ext uri="{FF2B5EF4-FFF2-40B4-BE49-F238E27FC236}">
                <a16:creationId xmlns:a16="http://schemas.microsoft.com/office/drawing/2014/main" id="{26C2DA56-E801-4B8C-8691-C246837F2513}"/>
              </a:ext>
            </a:extLst>
          </p:cNvPr>
          <p:cNvPicPr>
            <a:picLocks noChangeAspect="1"/>
          </p:cNvPicPr>
          <p:nvPr/>
        </p:nvPicPr>
        <p:blipFill>
          <a:blip r:embed="rId5"/>
          <a:stretch>
            <a:fillRect/>
          </a:stretch>
        </p:blipFill>
        <p:spPr>
          <a:xfrm>
            <a:off x="1251029" y="848898"/>
            <a:ext cx="3414615" cy="2314685"/>
          </a:xfrm>
          <a:prstGeom prst="rect">
            <a:avLst/>
          </a:prstGeom>
        </p:spPr>
      </p:pic>
      <p:pic>
        <p:nvPicPr>
          <p:cNvPr id="9" name="Picture 8">
            <a:extLst>
              <a:ext uri="{FF2B5EF4-FFF2-40B4-BE49-F238E27FC236}">
                <a16:creationId xmlns:a16="http://schemas.microsoft.com/office/drawing/2014/main" id="{9B676CDB-C7D1-4749-91A9-7885EC23AC4C}"/>
              </a:ext>
            </a:extLst>
          </p:cNvPr>
          <p:cNvPicPr>
            <a:picLocks noChangeAspect="1"/>
          </p:cNvPicPr>
          <p:nvPr/>
        </p:nvPicPr>
        <p:blipFill>
          <a:blip r:embed="rId6"/>
          <a:stretch>
            <a:fillRect/>
          </a:stretch>
        </p:blipFill>
        <p:spPr>
          <a:xfrm>
            <a:off x="155429" y="3429000"/>
            <a:ext cx="5605817" cy="2841778"/>
          </a:xfrm>
          <a:prstGeom prst="rect">
            <a:avLst/>
          </a:prstGeom>
        </p:spPr>
      </p:pic>
    </p:spTree>
    <p:extLst>
      <p:ext uri="{BB962C8B-B14F-4D97-AF65-F5344CB8AC3E}">
        <p14:creationId xmlns:p14="http://schemas.microsoft.com/office/powerpoint/2010/main" val="475501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NICEF">
  <a:themeElements>
    <a:clrScheme name="Hyperlink 1">
      <a:dk1>
        <a:srgbClr val="000000"/>
      </a:dk1>
      <a:lt1>
        <a:srgbClr val="FFFFFF"/>
      </a:lt1>
      <a:dk2>
        <a:srgbClr val="00AEEF"/>
      </a:dk2>
      <a:lt2>
        <a:srgbClr val="FFFFFF"/>
      </a:lt2>
      <a:accent1>
        <a:srgbClr val="00AEEF"/>
      </a:accent1>
      <a:accent2>
        <a:srgbClr val="D8D1CA"/>
      </a:accent2>
      <a:accent3>
        <a:srgbClr val="A5A5A5"/>
      </a:accent3>
      <a:accent4>
        <a:srgbClr val="777779"/>
      </a:accent4>
      <a:accent5>
        <a:srgbClr val="777779"/>
      </a:accent5>
      <a:accent6>
        <a:srgbClr val="777779"/>
      </a:accent6>
      <a:hlink>
        <a:srgbClr val="FEFFFF"/>
      </a:hlink>
      <a:folHlink>
        <a:srgbClr val="77777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CEF" id="{DC7E091F-5C61-164F-91C7-2F09F2954CB8}" vid="{C41438D2-28A2-DE4E-ADFC-EB271601B2D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690050B32BA6549B77F71AA7762E686" ma:contentTypeVersion="7" ma:contentTypeDescription="Create a new document." ma:contentTypeScope="" ma:versionID="cfcaac7d66cabb6582a49a47668b0ddf">
  <xsd:schema xmlns:xsd="http://www.w3.org/2001/XMLSchema" xmlns:xs="http://www.w3.org/2001/XMLSchema" xmlns:p="http://schemas.microsoft.com/office/2006/metadata/properties" xmlns:ns3="1f6a1680-7f6a-4cd4-b7e8-fc937be1d684" xmlns:ns4="3cb527ea-a6c5-4e24-a69f-8c760f18e784" targetNamespace="http://schemas.microsoft.com/office/2006/metadata/properties" ma:root="true" ma:fieldsID="6e765ffb576980a269fbbd2e5119e44d" ns3:_="" ns4:_="">
    <xsd:import namespace="1f6a1680-7f6a-4cd4-b7e8-fc937be1d684"/>
    <xsd:import namespace="3cb527ea-a6c5-4e24-a69f-8c760f18e78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6a1680-7f6a-4cd4-b7e8-fc937be1d6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cb527ea-a6c5-4e24-a69f-8c760f18e78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044C42-F7E3-4181-A250-726F314B9ED2}">
  <ds:schemaRefs>
    <ds:schemaRef ds:uri="http://purl.org/dc/elements/1.1/"/>
    <ds:schemaRef ds:uri="3cb527ea-a6c5-4e24-a69f-8c760f18e784"/>
    <ds:schemaRef ds:uri="http://purl.org/dc/terms/"/>
    <ds:schemaRef ds:uri="http://schemas.microsoft.com/office/infopath/2007/PartnerControls"/>
    <ds:schemaRef ds:uri="http://schemas.openxmlformats.org/package/2006/metadata/core-properties"/>
    <ds:schemaRef ds:uri="http://schemas.microsoft.com/office/2006/documentManagement/types"/>
    <ds:schemaRef ds:uri="1f6a1680-7f6a-4cd4-b7e8-fc937be1d684"/>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BE613B4-63E4-4554-8D2A-A7E555C0BF13}">
  <ds:schemaRefs>
    <ds:schemaRef ds:uri="1f6a1680-7f6a-4cd4-b7e8-fc937be1d684"/>
    <ds:schemaRef ds:uri="3cb527ea-a6c5-4e24-a69f-8c760f18e7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4620257-BCF5-46D1-A247-45B4839242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293</TotalTime>
  <Words>2451</Words>
  <Application>Microsoft Office PowerPoint</Application>
  <PresentationFormat>Widescreen</PresentationFormat>
  <Paragraphs>277</Paragraphs>
  <Slides>34</Slides>
  <Notes>21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34</vt:i4>
      </vt:variant>
    </vt:vector>
  </HeadingPairs>
  <TitlesOfParts>
    <vt:vector size="41" baseType="lpstr">
      <vt:lpstr>Arial</vt:lpstr>
      <vt:lpstr>Arial,Sans-Serif</vt:lpstr>
      <vt:lpstr>Calibri</vt:lpstr>
      <vt:lpstr>Calibri Light</vt:lpstr>
      <vt:lpstr>Univers LT Std 55 Roman</vt:lpstr>
      <vt:lpstr>Office Theme</vt:lpstr>
      <vt:lpstr>UNICEF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Rapid Assessment COVID-19: East and Southern Africa</dc:title>
  <dc:creator>Andrés Esteban Ochoa Toasa</dc:creator>
  <cp:lastModifiedBy>Andrés Esteban Ochoa Toasa</cp:lastModifiedBy>
  <cp:revision>42</cp:revision>
  <dcterms:created xsi:type="dcterms:W3CDTF">2020-10-01T16:58:30Z</dcterms:created>
  <dcterms:modified xsi:type="dcterms:W3CDTF">2020-12-02T03:09:33Z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0x0101003690050B32BA6549B77F71AA7762E686</vt:lpwstr>
  </property>
</Properties>
</file>